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1"/>
  </p:sldMasterIdLst>
  <p:notesMasterIdLst>
    <p:notesMasterId r:id="rId8"/>
  </p:notesMasterIdLst>
  <p:sldIdLst>
    <p:sldId id="689" r:id="rId2"/>
    <p:sldId id="690" r:id="rId3"/>
    <p:sldId id="692" r:id="rId4"/>
    <p:sldId id="693" r:id="rId5"/>
    <p:sldId id="694" r:id="rId6"/>
    <p:sldId id="695" r:id="rId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9E5"/>
    <a:srgbClr val="F8FCFF"/>
    <a:srgbClr val="F1F8FF"/>
    <a:srgbClr val="E7F3FF"/>
    <a:srgbClr val="E4D28F"/>
    <a:srgbClr val="FFE699"/>
    <a:srgbClr val="D7ACD6"/>
    <a:srgbClr val="2E63DC"/>
    <a:srgbClr val="FFD040"/>
    <a:srgbClr val="0B89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6588" autoAdjust="0"/>
    <p:restoredTop sz="95768"/>
  </p:normalViewPr>
  <p:slideViewPr>
    <p:cSldViewPr snapToGrid="0">
      <p:cViewPr varScale="1">
        <p:scale>
          <a:sx n="110" d="100"/>
          <a:sy n="110" d="100"/>
        </p:scale>
        <p:origin x="888" y="1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83" d="100"/>
          <a:sy n="83" d="100"/>
        </p:scale>
        <p:origin x="3352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25A8C7-CC1A-4A08-9B4B-31F43B054C7F}" type="datetimeFigureOut">
              <a:rPr lang="zh-CN" altLang="en-US" smtClean="0"/>
              <a:t>2021/5/30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E1B693-632D-4080-9CF6-EA28B66DC80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2021/5/30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89134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ags" Target="../tags/tag1.xml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5" Type="http://schemas.openxmlformats.org/officeDocument/2006/relationships/tags" Target="../tags/tag3.xml"/><Relationship Id="rId4" Type="http://schemas.openxmlformats.org/officeDocument/2006/relationships/tags" Target="../tags/tag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占位符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8" name="文本占位符 2"/>
          <p:cNvSpPr>
            <a:spLocks noGrp="1"/>
          </p:cNvSpPr>
          <p:nvPr>
            <p:ph type="body" idx="1"/>
            <p:custDataLst>
              <p:tags r:id="rId4"/>
            </p:custDataLst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fld id="{D997B5FA-0921-464F-AAE1-844C04324D75}" type="datetimeFigureOut">
              <a:rPr lang="zh-CN" altLang="en-US" smtClean="0"/>
              <a:t>2021/5/30</a:t>
            </a:fld>
            <a:endParaRPr lang="zh-CN" altLang="en-US" dirty="0"/>
          </a:p>
        </p:txBody>
      </p:sp>
      <p:sp>
        <p:nvSpPr>
          <p:cNvPr id="10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endParaRPr lang="zh-CN" altLang="en-US"/>
          </a:p>
        </p:txBody>
      </p:sp>
      <p:sp>
        <p:nvSpPr>
          <p:cNvPr id="11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KSO_TEMPLATE" hidden="1"/>
          <p:cNvSpPr/>
          <p:nvPr userDrawn="1">
            <p:custDataLst>
              <p:tags r:id="rId5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F901EBA9-98D1-C040-BF87-732EC0DD37E5}"/>
                  </a:ext>
                </a:extLst>
              </p:cNvPr>
              <p:cNvSpPr/>
              <p:nvPr/>
            </p:nvSpPr>
            <p:spPr>
              <a:xfrm>
                <a:off x="2755862" y="1575507"/>
                <a:ext cx="2160000" cy="598589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</a:ln>
            </p:spPr>
            <p:txBody>
              <a:bodyPr wrap="square" tIns="144000" bIns="144000">
                <a:spAutoFit/>
              </a:bodyPr>
              <a:lstStyle/>
              <a:p>
                <a:pPr algn="ctr"/>
                <a:r>
                  <a:rPr lang="zh-CN" altLang="en-US" sz="2000" dirty="0">
                    <a:latin typeface="PingFang SC Light" panose="020B0300000000000000" pitchFamily="34" charset="-122"/>
                    <a:ea typeface="PingFang SC Light" panose="020B0300000000000000" pitchFamily="34" charset="-122"/>
                  </a:rPr>
                  <a:t>用户信息 </a:t>
                </a:r>
                <a14:m>
                  <m:oMath xmlns:m="http://schemas.openxmlformats.org/officeDocument/2006/math">
                    <m:r>
                      <a:rPr lang="en-US" altLang="zh-CN" sz="2000" b="0" i="1" dirty="0">
                        <a:latin typeface="Cambria Math" panose="02040503050406030204" pitchFamily="18" charset="0"/>
                        <a:ea typeface="PINGFANG SC THIN" panose="020B0200000000000000" pitchFamily="34" charset="-122"/>
                      </a:rPr>
                      <m:t>𝑈</m:t>
                    </m:r>
                  </m:oMath>
                </a14:m>
                <a:endParaRPr lang="zh-CN" altLang="en-US" sz="2000" i="1" dirty="0">
                  <a:latin typeface="PINGFANG SC LIGHT" panose="020B0300000000000000" pitchFamily="34" charset="-122"/>
                  <a:ea typeface="PINGFANG SC LIGHT" panose="020B0300000000000000" pitchFamily="34" charset="-122"/>
                </a:endParaRPr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F901EBA9-98D1-C040-BF87-732EC0DD37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5862" y="1575507"/>
                <a:ext cx="2160000" cy="59858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3348D6BB-8135-324B-86CA-629A3E166DB8}"/>
                  </a:ext>
                </a:extLst>
              </p:cNvPr>
              <p:cNvSpPr/>
              <p:nvPr/>
            </p:nvSpPr>
            <p:spPr>
              <a:xfrm>
                <a:off x="4915862" y="1575507"/>
                <a:ext cx="2160000" cy="598589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</a:ln>
            </p:spPr>
            <p:txBody>
              <a:bodyPr wrap="square" tIns="144000" bIns="144000">
                <a:spAutoFit/>
              </a:bodyPr>
              <a:lstStyle/>
              <a:p>
                <a:pPr algn="ctr"/>
                <a:r>
                  <a:rPr lang="zh-CN" altLang="en-US" sz="2000" dirty="0">
                    <a:latin typeface="PingFang SC Light" panose="020B0300000000000000" pitchFamily="34" charset="-122"/>
                    <a:ea typeface="PingFang SC Light" panose="020B0300000000000000" pitchFamily="34" charset="-122"/>
                  </a:rPr>
                  <a:t>物品信息 </a:t>
                </a:r>
                <a14:m>
                  <m:oMath xmlns:m="http://schemas.openxmlformats.org/officeDocument/2006/math">
                    <m:r>
                      <a:rPr lang="en-US" altLang="zh-CN" sz="2000" b="0" i="1" dirty="0">
                        <a:latin typeface="Cambria Math" panose="02040503050406030204" pitchFamily="18" charset="0"/>
                        <a:ea typeface="PINGFANG SC THIN" panose="020B0200000000000000" pitchFamily="34" charset="-122"/>
                      </a:rPr>
                      <m:t>𝐼</m:t>
                    </m:r>
                  </m:oMath>
                </a14:m>
                <a:endParaRPr lang="zh-CN" altLang="en-US" sz="2000" i="1" dirty="0">
                  <a:latin typeface="PINGFANG SC LIGHT" panose="020B0300000000000000" pitchFamily="34" charset="-122"/>
                  <a:ea typeface="PINGFANG SC LIGHT" panose="020B0300000000000000" pitchFamily="34" charset="-122"/>
                </a:endParaRPr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3348D6BB-8135-324B-86CA-629A3E166D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5862" y="1575507"/>
                <a:ext cx="2160000" cy="59858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F40ED6CD-823F-9A42-B5ED-F76B611877DB}"/>
                  </a:ext>
                </a:extLst>
              </p:cNvPr>
              <p:cNvSpPr/>
              <p:nvPr/>
            </p:nvSpPr>
            <p:spPr>
              <a:xfrm>
                <a:off x="7075862" y="1575507"/>
                <a:ext cx="2160000" cy="598589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</a:ln>
            </p:spPr>
            <p:txBody>
              <a:bodyPr wrap="square" tIns="144000" bIns="144000">
                <a:spAutoFit/>
              </a:bodyPr>
              <a:lstStyle/>
              <a:p>
                <a:pPr algn="ctr"/>
                <a:r>
                  <a:rPr lang="zh-CN" altLang="en-US" sz="2000" dirty="0">
                    <a:latin typeface="PingFang SC Light" panose="020B0300000000000000" pitchFamily="34" charset="-122"/>
                    <a:ea typeface="PingFang SC Light" panose="020B0300000000000000" pitchFamily="34" charset="-122"/>
                  </a:rPr>
                  <a:t>场景信息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PINGFANG SC THIN" panose="020B0200000000000000" pitchFamily="34" charset="-122"/>
                      </a:rPr>
                      <m:t>𝐶</m:t>
                    </m:r>
                  </m:oMath>
                </a14:m>
                <a:endParaRPr lang="en-US" altLang="zh-CN" sz="2000" i="1" dirty="0">
                  <a:latin typeface="PINGFANG SC LIGHT" panose="020B0300000000000000" pitchFamily="34" charset="-122"/>
                  <a:ea typeface="PINGFANG SC LIGHT" panose="020B0300000000000000" pitchFamily="34" charset="-122"/>
                </a:endParaRPr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F40ED6CD-823F-9A42-B5ED-F76B611877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5862" y="1575507"/>
                <a:ext cx="2160000" cy="59858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矩形 6">
            <a:extLst>
              <a:ext uri="{FF2B5EF4-FFF2-40B4-BE49-F238E27FC236}">
                <a16:creationId xmlns:a16="http://schemas.microsoft.com/office/drawing/2014/main" id="{5980794A-6F99-F34E-9BEF-F0F924319696}"/>
              </a:ext>
            </a:extLst>
          </p:cNvPr>
          <p:cNvSpPr/>
          <p:nvPr/>
        </p:nvSpPr>
        <p:spPr>
          <a:xfrm>
            <a:off x="8935626" y="3163549"/>
            <a:ext cx="1332000" cy="1800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txBody>
          <a:bodyPr wrap="square" tIns="144000" bIns="144000" anchor="ctr">
            <a:noAutofit/>
          </a:bodyPr>
          <a:lstStyle/>
          <a:p>
            <a:pPr algn="ctr"/>
            <a:r>
              <a:rPr lang="zh-CN" altLang="en-US" sz="2000">
                <a:latin typeface="PingFang SC Light" panose="020B0300000000000000" pitchFamily="34" charset="-122"/>
                <a:ea typeface="PingFang SC Light" panose="020B0300000000000000" pitchFamily="34" charset="-122"/>
              </a:rPr>
              <a:t>推荐物品</a:t>
            </a:r>
            <a:endParaRPr lang="en-US" altLang="zh-CN" sz="2000" dirty="0">
              <a:latin typeface="PingFang SC Light" panose="020B0300000000000000" pitchFamily="34" charset="-122"/>
              <a:ea typeface="PingFang SC Light" panose="020B0300000000000000" pitchFamily="34" charset="-122"/>
            </a:endParaRPr>
          </a:p>
          <a:p>
            <a:pPr algn="ctr"/>
            <a:r>
              <a:rPr lang="zh-CN" altLang="en-US" sz="2000" dirty="0">
                <a:latin typeface="PingFang SC Light" panose="020B0300000000000000" pitchFamily="34" charset="-122"/>
                <a:ea typeface="PingFang SC Light" panose="020B0300000000000000" pitchFamily="34" charset="-122"/>
              </a:rPr>
              <a:t>列表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C0B88A2-C1F3-8746-9CDA-CE049A6A1DE6}"/>
              </a:ext>
            </a:extLst>
          </p:cNvPr>
          <p:cNvSpPr/>
          <p:nvPr/>
        </p:nvSpPr>
        <p:spPr>
          <a:xfrm>
            <a:off x="4461237" y="3610366"/>
            <a:ext cx="3069249" cy="90636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txBody>
          <a:bodyPr wrap="square" tIns="144000" bIns="144000">
            <a:spAutoFit/>
          </a:bodyPr>
          <a:lstStyle/>
          <a:p>
            <a:pPr algn="ctr"/>
            <a:r>
              <a:rPr lang="zh-CN" altLang="en-US" sz="2000" dirty="0">
                <a:latin typeface="PingFang SC Light" panose="020B0300000000000000" pitchFamily="34" charset="-122"/>
                <a:ea typeface="PingFang SC Light" panose="020B0300000000000000" pitchFamily="34" charset="-122"/>
              </a:rPr>
              <a:t>推荐模型</a:t>
            </a:r>
            <a:endParaRPr lang="en-US" altLang="zh-CN" sz="2000" dirty="0">
              <a:latin typeface="PingFang SC Light" panose="020B0300000000000000" pitchFamily="34" charset="-122"/>
              <a:ea typeface="PingFang SC Light" panose="020B0300000000000000" pitchFamily="34" charset="-122"/>
            </a:endParaRPr>
          </a:p>
          <a:p>
            <a:pPr algn="ctr"/>
            <a:endParaRPr lang="en-US" altLang="zh-CN" sz="2000" dirty="0">
              <a:latin typeface="PingFang SC Light" panose="020B0300000000000000" pitchFamily="34" charset="-122"/>
              <a:ea typeface="PingFang SC Light" panose="020B0300000000000000" pitchFamily="34" charset="-122"/>
            </a:endParaRPr>
          </a:p>
        </p:txBody>
      </p:sp>
      <p:sp>
        <p:nvSpPr>
          <p:cNvPr id="9" name="圆柱体 8">
            <a:extLst>
              <a:ext uri="{FF2B5EF4-FFF2-40B4-BE49-F238E27FC236}">
                <a16:creationId xmlns:a16="http://schemas.microsoft.com/office/drawing/2014/main" id="{A563D634-EE3C-C343-821F-C91262BE73A2}"/>
              </a:ext>
            </a:extLst>
          </p:cNvPr>
          <p:cNvSpPr/>
          <p:nvPr/>
        </p:nvSpPr>
        <p:spPr>
          <a:xfrm>
            <a:off x="1725026" y="3163549"/>
            <a:ext cx="1331071" cy="1800000"/>
          </a:xfrm>
          <a:prstGeom prst="can">
            <a:avLst/>
          </a:prstGeom>
          <a:solidFill>
            <a:srgbClr val="E7F3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>
                <a:solidFill>
                  <a:schemeClr val="tx1"/>
                </a:solidFill>
                <a:latin typeface="PingFang SC Light" panose="020B0300000000000000" pitchFamily="34" charset="-122"/>
                <a:ea typeface="PingFang SC Light" panose="020B0300000000000000" pitchFamily="34" charset="-122"/>
              </a:rPr>
              <a:t>候选</a:t>
            </a:r>
            <a:endParaRPr kumimoji="1" lang="en-US" altLang="zh-CN" sz="2000" dirty="0">
              <a:solidFill>
                <a:schemeClr val="tx1"/>
              </a:solidFill>
              <a:latin typeface="PingFang SC Light" panose="020B0300000000000000" pitchFamily="34" charset="-122"/>
              <a:ea typeface="PingFang SC Light" panose="020B0300000000000000" pitchFamily="34" charset="-122"/>
            </a:endParaRPr>
          </a:p>
          <a:p>
            <a:pPr algn="ctr"/>
            <a:r>
              <a:rPr kumimoji="1" lang="zh-CN" altLang="en-US" sz="2000" dirty="0">
                <a:solidFill>
                  <a:schemeClr val="tx1"/>
                </a:solidFill>
                <a:latin typeface="PingFang SC Light" panose="020B0300000000000000" pitchFamily="34" charset="-122"/>
                <a:ea typeface="PingFang SC Light" panose="020B0300000000000000" pitchFamily="34" charset="-122"/>
              </a:rPr>
              <a:t>物品库</a:t>
            </a:r>
          </a:p>
        </p:txBody>
      </p:sp>
      <p:cxnSp>
        <p:nvCxnSpPr>
          <p:cNvPr id="11" name="直线箭头连接符 10">
            <a:extLst>
              <a:ext uri="{FF2B5EF4-FFF2-40B4-BE49-F238E27FC236}">
                <a16:creationId xmlns:a16="http://schemas.microsoft.com/office/drawing/2014/main" id="{49921590-3FD1-3C4B-BFF2-86D21209A88C}"/>
              </a:ext>
            </a:extLst>
          </p:cNvPr>
          <p:cNvCxnSpPr>
            <a:cxnSpLocks/>
            <a:stCxn id="5" idx="2"/>
            <a:endCxn id="8" idx="0"/>
          </p:cNvCxnSpPr>
          <p:nvPr/>
        </p:nvCxnSpPr>
        <p:spPr>
          <a:xfrm>
            <a:off x="5995862" y="2174096"/>
            <a:ext cx="0" cy="1436270"/>
          </a:xfrm>
          <a:prstGeom prst="straightConnector1">
            <a:avLst/>
          </a:prstGeom>
          <a:ln w="12700">
            <a:headEnd w="lg" len="lg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CC97A704-6710-2C4C-9C1C-3B8EB2CF6D35}"/>
                  </a:ext>
                </a:extLst>
              </p:cNvPr>
              <p:cNvSpPr txBox="1"/>
              <p:nvPr/>
            </p:nvSpPr>
            <p:spPr>
              <a:xfrm>
                <a:off x="5460715" y="4113976"/>
                <a:ext cx="109209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0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kumimoji="1" lang="en-US" altLang="zh-CN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sz="2000" b="0" i="1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kumimoji="1" lang="en-US" altLang="zh-CN" sz="20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kumimoji="1" lang="en-US" altLang="zh-CN" sz="2000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kumimoji="1" lang="en-US" altLang="zh-CN" sz="20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kumimoji="1" lang="en-US" altLang="zh-CN" sz="20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kumimoji="1" lang="en-US" altLang="zh-CN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CN" altLang="en-US" sz="2000" i="1" dirty="0">
                  <a:latin typeface="PINGFANG SC ULTRALIGHT" panose="020B0100000000000000" pitchFamily="34" charset="-122"/>
                  <a:ea typeface="PINGFANG SC ULTRALIGHT" panose="020B0100000000000000" pitchFamily="34" charset="-122"/>
                </a:endParaRPr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CC97A704-6710-2C4C-9C1C-3B8EB2CF6D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0715" y="4113976"/>
                <a:ext cx="1092094" cy="307777"/>
              </a:xfrm>
              <a:prstGeom prst="rect">
                <a:avLst/>
              </a:prstGeom>
              <a:blipFill>
                <a:blip r:embed="rId5"/>
                <a:stretch>
                  <a:fillRect l="-6977" t="-4167" r="-6977" b="-3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直线箭头连接符 15">
            <a:extLst>
              <a:ext uri="{FF2B5EF4-FFF2-40B4-BE49-F238E27FC236}">
                <a16:creationId xmlns:a16="http://schemas.microsoft.com/office/drawing/2014/main" id="{67457EA2-C2D2-3F4B-89C9-E03A7D2D1F1E}"/>
              </a:ext>
            </a:extLst>
          </p:cNvPr>
          <p:cNvCxnSpPr>
            <a:cxnSpLocks/>
            <a:stCxn id="9" idx="4"/>
            <a:endCxn id="8" idx="1"/>
          </p:cNvCxnSpPr>
          <p:nvPr/>
        </p:nvCxnSpPr>
        <p:spPr>
          <a:xfrm>
            <a:off x="3056097" y="4063549"/>
            <a:ext cx="1405140" cy="0"/>
          </a:xfrm>
          <a:prstGeom prst="straightConnector1">
            <a:avLst/>
          </a:prstGeom>
          <a:ln w="12700">
            <a:headEnd w="lg" len="lg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直线箭头连接符 18">
            <a:extLst>
              <a:ext uri="{FF2B5EF4-FFF2-40B4-BE49-F238E27FC236}">
                <a16:creationId xmlns:a16="http://schemas.microsoft.com/office/drawing/2014/main" id="{20DBEE0F-1D45-DA4C-89ED-E17558469F87}"/>
              </a:ext>
            </a:extLst>
          </p:cNvPr>
          <p:cNvCxnSpPr>
            <a:cxnSpLocks/>
            <a:stCxn id="8" idx="3"/>
            <a:endCxn id="7" idx="1"/>
          </p:cNvCxnSpPr>
          <p:nvPr/>
        </p:nvCxnSpPr>
        <p:spPr>
          <a:xfrm>
            <a:off x="7530486" y="4063549"/>
            <a:ext cx="1405140" cy="0"/>
          </a:xfrm>
          <a:prstGeom prst="straightConnector1">
            <a:avLst/>
          </a:prstGeom>
          <a:ln w="12700">
            <a:headEnd w="lg" len="lg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00029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矩形 77">
            <a:extLst>
              <a:ext uri="{FF2B5EF4-FFF2-40B4-BE49-F238E27FC236}">
                <a16:creationId xmlns:a16="http://schemas.microsoft.com/office/drawing/2014/main" id="{5B82794C-55AC-9D40-A03C-500996473BC9}"/>
              </a:ext>
            </a:extLst>
          </p:cNvPr>
          <p:cNvSpPr/>
          <p:nvPr/>
        </p:nvSpPr>
        <p:spPr>
          <a:xfrm>
            <a:off x="6207952" y="2691805"/>
            <a:ext cx="2323208" cy="183950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txBody>
          <a:bodyPr wrap="square" tIns="72000" bIns="72000">
            <a:noAutofit/>
          </a:bodyPr>
          <a:lstStyle/>
          <a:p>
            <a:pPr algn="ctr">
              <a:lnSpc>
                <a:spcPct val="150000"/>
              </a:lnSpc>
            </a:pPr>
            <a:endParaRPr lang="zh-CN" altLang="en-US" sz="800" dirty="0">
              <a:solidFill>
                <a:schemeClr val="bg2">
                  <a:lumMod val="75000"/>
                </a:schemeClr>
              </a:solidFill>
              <a:latin typeface="PingFang SC Light" panose="020B0300000000000000" pitchFamily="34" charset="-122"/>
              <a:ea typeface="PingFang SC Light" panose="020B0300000000000000" pitchFamily="34" charset="-122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93BFA65B-4A17-4918-8119-ADEFA0284A3D}"/>
              </a:ext>
            </a:extLst>
          </p:cNvPr>
          <p:cNvSpPr/>
          <p:nvPr/>
        </p:nvSpPr>
        <p:spPr>
          <a:xfrm>
            <a:off x="4561129" y="3898613"/>
            <a:ext cx="770981" cy="956471"/>
          </a:xfrm>
          <a:prstGeom prst="rect">
            <a:avLst/>
          </a:prstGeom>
          <a:ln w="9525">
            <a:noFill/>
          </a:ln>
        </p:spPr>
        <p:txBody>
          <a:bodyPr wrap="square" tIns="36000" bIns="3600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zh-CN" altLang="en-US" sz="1000" dirty="0">
                <a:latin typeface="PingFang SC Light" panose="020B0300000000000000" pitchFamily="34" charset="-122"/>
                <a:ea typeface="PingFang SC Light" panose="020B0300000000000000" pitchFamily="34" charset="-122"/>
              </a:rPr>
              <a:t>用户特征</a:t>
            </a:r>
            <a:endParaRPr lang="en-US" altLang="zh-CN" sz="1000" dirty="0">
              <a:latin typeface="PingFang SC Light" panose="020B0300000000000000" pitchFamily="34" charset="-122"/>
              <a:ea typeface="PingFang SC Light" panose="020B0300000000000000" pitchFamily="34" charset="-122"/>
            </a:endParaRPr>
          </a:p>
          <a:p>
            <a:pPr algn="ctr">
              <a:lnSpc>
                <a:spcPct val="200000"/>
              </a:lnSpc>
            </a:pPr>
            <a:r>
              <a:rPr lang="zh-CN" altLang="en-US" sz="1000" dirty="0">
                <a:latin typeface="PingFang SC Light" panose="020B0300000000000000" pitchFamily="34" charset="-122"/>
                <a:ea typeface="PingFang SC Light" panose="020B0300000000000000" pitchFamily="34" charset="-122"/>
              </a:rPr>
              <a:t>物品特征</a:t>
            </a:r>
            <a:endParaRPr lang="en-US" altLang="zh-CN" sz="1000" dirty="0">
              <a:latin typeface="PingFang SC Light" panose="020B0300000000000000" pitchFamily="34" charset="-122"/>
              <a:ea typeface="PingFang SC Light" panose="020B0300000000000000" pitchFamily="34" charset="-122"/>
            </a:endParaRPr>
          </a:p>
          <a:p>
            <a:pPr algn="ctr">
              <a:lnSpc>
                <a:spcPct val="200000"/>
              </a:lnSpc>
            </a:pPr>
            <a:r>
              <a:rPr lang="zh-CN" altLang="en-US" sz="1000" dirty="0">
                <a:latin typeface="PingFang SC Light" panose="020B0300000000000000" pitchFamily="34" charset="-122"/>
                <a:ea typeface="PingFang SC Light" panose="020B0300000000000000" pitchFamily="34" charset="-122"/>
              </a:rPr>
              <a:t>场景特征</a:t>
            </a:r>
            <a:endParaRPr lang="en-US" altLang="zh-CN" sz="1000" dirty="0">
              <a:latin typeface="PingFang SC Light" panose="020B0300000000000000" pitchFamily="34" charset="-122"/>
              <a:ea typeface="PingFang SC Light" panose="020B0300000000000000" pitchFamily="34" charset="-122"/>
            </a:endParaRPr>
          </a:p>
        </p:txBody>
      </p:sp>
      <p:sp>
        <p:nvSpPr>
          <p:cNvPr id="46" name="圆柱体 45">
            <a:extLst>
              <a:ext uri="{FF2B5EF4-FFF2-40B4-BE49-F238E27FC236}">
                <a16:creationId xmlns:a16="http://schemas.microsoft.com/office/drawing/2014/main" id="{AEADCB75-550F-4034-BDDD-2CAFDD8439A2}"/>
              </a:ext>
            </a:extLst>
          </p:cNvPr>
          <p:cNvSpPr/>
          <p:nvPr/>
        </p:nvSpPr>
        <p:spPr>
          <a:xfrm>
            <a:off x="6869695" y="1098096"/>
            <a:ext cx="999722" cy="1000828"/>
          </a:xfrm>
          <a:prstGeom prst="can">
            <a:avLst/>
          </a:prstGeom>
          <a:solidFill>
            <a:srgbClr val="E7F3FF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zh-CN" altLang="en-US" sz="1000" dirty="0">
                <a:solidFill>
                  <a:schemeClr val="tx1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候选</a:t>
            </a:r>
            <a:endParaRPr kumimoji="1" lang="en-US" altLang="zh-CN" sz="1000" dirty="0">
              <a:solidFill>
                <a:schemeClr val="tx1"/>
              </a:solidFill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kumimoji="1" lang="zh-CN" altLang="en-US" sz="1000" dirty="0">
                <a:solidFill>
                  <a:schemeClr val="tx1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物品库</a:t>
            </a: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133DEABD-38F5-41CA-B34A-710778A05BBB}"/>
              </a:ext>
            </a:extLst>
          </p:cNvPr>
          <p:cNvSpPr/>
          <p:nvPr/>
        </p:nvSpPr>
        <p:spPr>
          <a:xfrm>
            <a:off x="6666074" y="5210608"/>
            <a:ext cx="1406965" cy="29929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tx1"/>
            </a:solidFill>
          </a:ln>
        </p:spPr>
        <p:txBody>
          <a:bodyPr wrap="square" tIns="72000" bIns="72000">
            <a:spAutoFit/>
          </a:bodyPr>
          <a:lstStyle/>
          <a:p>
            <a:pPr algn="ctr"/>
            <a:r>
              <a:rPr lang="zh-CN" altLang="en-US" sz="1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推荐</a:t>
            </a:r>
            <a:r>
              <a:rPr lang="zh-CN" altLang="en-US" sz="1000">
                <a:latin typeface="Microsoft YaHei" panose="020B0503020204020204" pitchFamily="34" charset="-122"/>
                <a:ea typeface="Microsoft YaHei" panose="020B0503020204020204" pitchFamily="34" charset="-122"/>
              </a:rPr>
              <a:t>物品列表</a:t>
            </a:r>
            <a:endParaRPr lang="en-US" altLang="zh-CN" sz="1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ED40D9CA-42E3-4EED-8642-41AC44B2462B}"/>
              </a:ext>
            </a:extLst>
          </p:cNvPr>
          <p:cNvSpPr/>
          <p:nvPr/>
        </p:nvSpPr>
        <p:spPr>
          <a:xfrm>
            <a:off x="6595179" y="3904018"/>
            <a:ext cx="1561053" cy="29929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txBody>
          <a:bodyPr wrap="square" tIns="72000" bIns="72000">
            <a:spAutoFit/>
          </a:bodyPr>
          <a:lstStyle/>
          <a:p>
            <a:pPr algn="ctr"/>
            <a:r>
              <a:rPr lang="zh-CN" altLang="en-US" sz="1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补充策略与算法</a:t>
            </a:r>
            <a:endParaRPr lang="en-US" altLang="zh-CN" sz="1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1" name="梯形 50">
            <a:extLst>
              <a:ext uri="{FF2B5EF4-FFF2-40B4-BE49-F238E27FC236}">
                <a16:creationId xmlns:a16="http://schemas.microsoft.com/office/drawing/2014/main" id="{1FDC1F95-7062-4857-8FFB-7E0CE2017B9C}"/>
              </a:ext>
            </a:extLst>
          </p:cNvPr>
          <p:cNvSpPr/>
          <p:nvPr/>
        </p:nvSpPr>
        <p:spPr>
          <a:xfrm flipV="1">
            <a:off x="6463809" y="3018681"/>
            <a:ext cx="1816172" cy="298800"/>
          </a:xfrm>
          <a:prstGeom prst="trapezoid">
            <a:avLst>
              <a:gd name="adj" fmla="val 31257"/>
            </a:avLst>
          </a:prstGeom>
          <a:solidFill>
            <a:schemeClr val="bg1"/>
          </a:solidFill>
          <a:ln w="9525">
            <a:solidFill>
              <a:schemeClr val="tx1"/>
            </a:solidFill>
          </a:ln>
        </p:spPr>
        <p:txBody>
          <a:bodyPr vert="horz" wrap="square" tIns="72000" bIns="72000" anchor="ctr">
            <a:noAutofit/>
          </a:bodyPr>
          <a:lstStyle/>
          <a:p>
            <a:pPr>
              <a:lnSpc>
                <a:spcPct val="150000"/>
              </a:lnSpc>
            </a:pPr>
            <a:endParaRPr lang="zh-CN" altLang="en-US" sz="800" dirty="0">
              <a:solidFill>
                <a:schemeClr val="bg2">
                  <a:lumMod val="50000"/>
                </a:schemeClr>
              </a:solidFill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</p:txBody>
      </p:sp>
      <p:cxnSp>
        <p:nvCxnSpPr>
          <p:cNvPr id="61" name="直线箭头连接符 10">
            <a:extLst>
              <a:ext uri="{FF2B5EF4-FFF2-40B4-BE49-F238E27FC236}">
                <a16:creationId xmlns:a16="http://schemas.microsoft.com/office/drawing/2014/main" id="{771245CC-D41C-4C89-A3B8-D66B83FC0F11}"/>
              </a:ext>
            </a:extLst>
          </p:cNvPr>
          <p:cNvCxnSpPr>
            <a:cxnSpLocks/>
            <a:stCxn id="78" idx="2"/>
            <a:endCxn id="47" idx="0"/>
          </p:cNvCxnSpPr>
          <p:nvPr/>
        </p:nvCxnSpPr>
        <p:spPr>
          <a:xfrm>
            <a:off x="7369556" y="4531307"/>
            <a:ext cx="1" cy="679301"/>
          </a:xfrm>
          <a:prstGeom prst="straightConnector1">
            <a:avLst/>
          </a:prstGeom>
          <a:ln w="9525">
            <a:headEnd w="lg" len="lg"/>
            <a:tailEnd type="triangle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文本框 53">
            <a:extLst>
              <a:ext uri="{FF2B5EF4-FFF2-40B4-BE49-F238E27FC236}">
                <a16:creationId xmlns:a16="http://schemas.microsoft.com/office/drawing/2014/main" id="{6B2C60EE-5F0B-4A4D-BBF3-3E8EF087CDBF}"/>
              </a:ext>
            </a:extLst>
          </p:cNvPr>
          <p:cNvSpPr txBox="1"/>
          <p:nvPr/>
        </p:nvSpPr>
        <p:spPr>
          <a:xfrm>
            <a:off x="7082896" y="3049426"/>
            <a:ext cx="5693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latin typeface="+mn-ea"/>
              </a:rPr>
              <a:t>召回层</a:t>
            </a:r>
          </a:p>
        </p:txBody>
      </p:sp>
      <p:sp>
        <p:nvSpPr>
          <p:cNvPr id="64" name="梯形 63">
            <a:extLst>
              <a:ext uri="{FF2B5EF4-FFF2-40B4-BE49-F238E27FC236}">
                <a16:creationId xmlns:a16="http://schemas.microsoft.com/office/drawing/2014/main" id="{52DF0854-05AA-0E4C-93F8-A8D72CBB0CC2}"/>
              </a:ext>
            </a:extLst>
          </p:cNvPr>
          <p:cNvSpPr/>
          <p:nvPr/>
        </p:nvSpPr>
        <p:spPr>
          <a:xfrm flipV="1">
            <a:off x="6595179" y="3441860"/>
            <a:ext cx="1561053" cy="298800"/>
          </a:xfrm>
          <a:prstGeom prst="trapezoid">
            <a:avLst>
              <a:gd name="adj" fmla="val 30474"/>
            </a:avLst>
          </a:prstGeom>
          <a:solidFill>
            <a:schemeClr val="bg1"/>
          </a:solidFill>
          <a:ln w="9525">
            <a:solidFill>
              <a:schemeClr val="tx1"/>
            </a:solidFill>
          </a:ln>
        </p:spPr>
        <p:txBody>
          <a:bodyPr vert="horz" wrap="square" tIns="72000" bIns="72000" anchor="ctr">
            <a:noAutofit/>
          </a:bodyPr>
          <a:lstStyle/>
          <a:p>
            <a:pPr>
              <a:lnSpc>
                <a:spcPct val="150000"/>
              </a:lnSpc>
            </a:pPr>
            <a:endParaRPr lang="zh-CN" altLang="en-US" sz="800" dirty="0">
              <a:solidFill>
                <a:schemeClr val="bg2">
                  <a:lumMod val="50000"/>
                </a:schemeClr>
              </a:solidFill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C926CFCF-7C27-3F42-9D75-D12579418827}"/>
              </a:ext>
            </a:extLst>
          </p:cNvPr>
          <p:cNvSpPr txBox="1"/>
          <p:nvPr/>
        </p:nvSpPr>
        <p:spPr>
          <a:xfrm>
            <a:off x="7079432" y="3473023"/>
            <a:ext cx="5693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latin typeface="+mn-ea"/>
              </a:rPr>
              <a:t>排序层</a:t>
            </a:r>
          </a:p>
        </p:txBody>
      </p:sp>
      <p:sp>
        <p:nvSpPr>
          <p:cNvPr id="68" name="矩形 67">
            <a:extLst>
              <a:ext uri="{FF2B5EF4-FFF2-40B4-BE49-F238E27FC236}">
                <a16:creationId xmlns:a16="http://schemas.microsoft.com/office/drawing/2014/main" id="{F15C8C4E-CC30-C14C-9CCE-58F6F6C3E289}"/>
              </a:ext>
            </a:extLst>
          </p:cNvPr>
          <p:cNvSpPr/>
          <p:nvPr/>
        </p:nvSpPr>
        <p:spPr>
          <a:xfrm>
            <a:off x="849981" y="3461909"/>
            <a:ext cx="1217220" cy="29929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txBody>
          <a:bodyPr wrap="square" tIns="72000" bIns="72000">
            <a:spAutoFit/>
          </a:bodyPr>
          <a:lstStyle/>
          <a:p>
            <a:pPr algn="ctr"/>
            <a:r>
              <a:rPr lang="zh-CN" altLang="en-US" sz="1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数据收集</a:t>
            </a:r>
            <a:endParaRPr lang="zh-CN" altLang="en-US" sz="1000" dirty="0">
              <a:solidFill>
                <a:schemeClr val="bg2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9" name="矩形 68">
            <a:extLst>
              <a:ext uri="{FF2B5EF4-FFF2-40B4-BE49-F238E27FC236}">
                <a16:creationId xmlns:a16="http://schemas.microsoft.com/office/drawing/2014/main" id="{3CD31658-EDE7-D748-AEAF-C815C780D548}"/>
              </a:ext>
            </a:extLst>
          </p:cNvPr>
          <p:cNvSpPr/>
          <p:nvPr/>
        </p:nvSpPr>
        <p:spPr>
          <a:xfrm>
            <a:off x="2575422" y="3461909"/>
            <a:ext cx="1217220" cy="29929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txBody>
          <a:bodyPr wrap="square" tIns="72000" bIns="72000">
            <a:spAutoFit/>
          </a:bodyPr>
          <a:lstStyle/>
          <a:p>
            <a:pPr algn="ctr"/>
            <a:r>
              <a:rPr lang="zh-CN" altLang="en-US" sz="1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数据内容</a:t>
            </a:r>
          </a:p>
        </p:txBody>
      </p:sp>
      <p:sp>
        <p:nvSpPr>
          <p:cNvPr id="70" name="矩形 69">
            <a:extLst>
              <a:ext uri="{FF2B5EF4-FFF2-40B4-BE49-F238E27FC236}">
                <a16:creationId xmlns:a16="http://schemas.microsoft.com/office/drawing/2014/main" id="{35A9B152-55CC-1F4F-8CCE-2AA92164994E}"/>
              </a:ext>
            </a:extLst>
          </p:cNvPr>
          <p:cNvSpPr/>
          <p:nvPr/>
        </p:nvSpPr>
        <p:spPr>
          <a:xfrm>
            <a:off x="4338963" y="3461909"/>
            <a:ext cx="1217220" cy="29929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txBody>
          <a:bodyPr wrap="square" tIns="72000" bIns="72000">
            <a:spAutoFit/>
          </a:bodyPr>
          <a:lstStyle/>
          <a:p>
            <a:pPr algn="ctr"/>
            <a:r>
              <a:rPr lang="zh-CN" altLang="en-US" sz="1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特征工程</a:t>
            </a:r>
          </a:p>
        </p:txBody>
      </p:sp>
      <p:cxnSp>
        <p:nvCxnSpPr>
          <p:cNvPr id="81" name="直线箭头连接符 10">
            <a:extLst>
              <a:ext uri="{FF2B5EF4-FFF2-40B4-BE49-F238E27FC236}">
                <a16:creationId xmlns:a16="http://schemas.microsoft.com/office/drawing/2014/main" id="{E9D37A89-5C32-D94A-9D74-4B9FC049547A}"/>
              </a:ext>
            </a:extLst>
          </p:cNvPr>
          <p:cNvCxnSpPr>
            <a:cxnSpLocks/>
            <a:stCxn id="46" idx="3"/>
            <a:endCxn id="78" idx="0"/>
          </p:cNvCxnSpPr>
          <p:nvPr/>
        </p:nvCxnSpPr>
        <p:spPr>
          <a:xfrm>
            <a:off x="7369556" y="2098924"/>
            <a:ext cx="0" cy="592881"/>
          </a:xfrm>
          <a:prstGeom prst="straightConnector1">
            <a:avLst/>
          </a:prstGeom>
          <a:ln w="9525">
            <a:headEnd w="lg" len="lg"/>
            <a:tailEnd type="triangle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4" name="矩形 103">
            <a:extLst>
              <a:ext uri="{FF2B5EF4-FFF2-40B4-BE49-F238E27FC236}">
                <a16:creationId xmlns:a16="http://schemas.microsoft.com/office/drawing/2014/main" id="{3DC5674C-A347-9145-95E0-0DDCFEAFE820}"/>
              </a:ext>
            </a:extLst>
          </p:cNvPr>
          <p:cNvSpPr/>
          <p:nvPr/>
        </p:nvSpPr>
        <p:spPr>
          <a:xfrm>
            <a:off x="9162932" y="3043919"/>
            <a:ext cx="1217220" cy="29929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txBody>
          <a:bodyPr wrap="square" tIns="72000" bIns="72000">
            <a:spAutoFit/>
          </a:bodyPr>
          <a:lstStyle/>
          <a:p>
            <a:pPr algn="ctr"/>
            <a:r>
              <a:rPr lang="zh-CN" altLang="en-US" sz="1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离线训练</a:t>
            </a:r>
            <a:endParaRPr lang="en-US" altLang="zh-CN" sz="1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5" name="矩形 104">
            <a:extLst>
              <a:ext uri="{FF2B5EF4-FFF2-40B4-BE49-F238E27FC236}">
                <a16:creationId xmlns:a16="http://schemas.microsoft.com/office/drawing/2014/main" id="{678C3287-FADC-1042-9105-55357E5C2395}"/>
              </a:ext>
            </a:extLst>
          </p:cNvPr>
          <p:cNvSpPr/>
          <p:nvPr/>
        </p:nvSpPr>
        <p:spPr>
          <a:xfrm>
            <a:off x="9162932" y="3911178"/>
            <a:ext cx="1217220" cy="29929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txBody>
          <a:bodyPr wrap="square" tIns="72000" bIns="72000">
            <a:spAutoFit/>
          </a:bodyPr>
          <a:lstStyle/>
          <a:p>
            <a:pPr algn="ctr"/>
            <a:r>
              <a:rPr lang="zh-CN" altLang="en-US" sz="1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在线更新</a:t>
            </a:r>
            <a:endParaRPr lang="en-US" altLang="zh-CN" sz="1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6" name="矩形 105">
            <a:extLst>
              <a:ext uri="{FF2B5EF4-FFF2-40B4-BE49-F238E27FC236}">
                <a16:creationId xmlns:a16="http://schemas.microsoft.com/office/drawing/2014/main" id="{0299F508-EB85-394D-9B04-A5679FDC7A73}"/>
              </a:ext>
            </a:extLst>
          </p:cNvPr>
          <p:cNvSpPr/>
          <p:nvPr/>
        </p:nvSpPr>
        <p:spPr>
          <a:xfrm>
            <a:off x="10380152" y="3080270"/>
            <a:ext cx="817733" cy="226591"/>
          </a:xfrm>
          <a:prstGeom prst="rect">
            <a:avLst/>
          </a:prstGeom>
          <a:ln w="9525">
            <a:noFill/>
          </a:ln>
        </p:spPr>
        <p:txBody>
          <a:bodyPr wrap="square" tIns="36000" bIns="36000">
            <a:spAutoFit/>
          </a:bodyPr>
          <a:lstStyle/>
          <a:p>
            <a:r>
              <a:rPr lang="zh-CN" altLang="en-US" sz="1000" dirty="0">
                <a:solidFill>
                  <a:schemeClr val="bg2">
                    <a:lumMod val="75000"/>
                  </a:schemeClr>
                </a:solidFill>
                <a:latin typeface="PingFang SC Light" panose="020B0300000000000000" pitchFamily="34" charset="-122"/>
                <a:ea typeface="PingFang SC Light" panose="020B0300000000000000" pitchFamily="34" charset="-122"/>
              </a:rPr>
              <a:t>离线评估</a:t>
            </a:r>
            <a:endParaRPr lang="en-US" altLang="zh-CN" sz="1000" dirty="0">
              <a:solidFill>
                <a:schemeClr val="bg2">
                  <a:lumMod val="75000"/>
                </a:schemeClr>
              </a:solidFill>
              <a:latin typeface="PingFang SC Light" panose="020B0300000000000000" pitchFamily="34" charset="-122"/>
              <a:ea typeface="PingFang SC Light" panose="020B0300000000000000" pitchFamily="34" charset="-122"/>
            </a:endParaRPr>
          </a:p>
        </p:txBody>
      </p:sp>
      <p:cxnSp>
        <p:nvCxnSpPr>
          <p:cNvPr id="107" name="直线箭头连接符 10">
            <a:extLst>
              <a:ext uri="{FF2B5EF4-FFF2-40B4-BE49-F238E27FC236}">
                <a16:creationId xmlns:a16="http://schemas.microsoft.com/office/drawing/2014/main" id="{FD5EE4C1-02C6-7741-94D5-B05DBBD0D513}"/>
              </a:ext>
            </a:extLst>
          </p:cNvPr>
          <p:cNvCxnSpPr>
            <a:cxnSpLocks/>
            <a:stCxn id="104" idx="1"/>
          </p:cNvCxnSpPr>
          <p:nvPr/>
        </p:nvCxnSpPr>
        <p:spPr>
          <a:xfrm flipH="1">
            <a:off x="8531160" y="3193567"/>
            <a:ext cx="631772" cy="0"/>
          </a:xfrm>
          <a:prstGeom prst="straightConnector1">
            <a:avLst/>
          </a:prstGeom>
          <a:ln w="9525">
            <a:headEnd w="lg" len="lg"/>
            <a:tailEnd type="triangle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0" name="直线箭头连接符 10">
            <a:extLst>
              <a:ext uri="{FF2B5EF4-FFF2-40B4-BE49-F238E27FC236}">
                <a16:creationId xmlns:a16="http://schemas.microsoft.com/office/drawing/2014/main" id="{7F2A17B5-33DD-CA46-A63C-5F278C30172D}"/>
              </a:ext>
            </a:extLst>
          </p:cNvPr>
          <p:cNvCxnSpPr>
            <a:cxnSpLocks/>
            <a:stCxn id="105" idx="1"/>
          </p:cNvCxnSpPr>
          <p:nvPr/>
        </p:nvCxnSpPr>
        <p:spPr>
          <a:xfrm flipH="1" flipV="1">
            <a:off x="8531160" y="4060825"/>
            <a:ext cx="631772" cy="1"/>
          </a:xfrm>
          <a:prstGeom prst="straightConnector1">
            <a:avLst/>
          </a:prstGeom>
          <a:ln w="9525">
            <a:headEnd w="lg" len="lg"/>
            <a:tailEnd type="triangle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3" name="矩形 112">
            <a:extLst>
              <a:ext uri="{FF2B5EF4-FFF2-40B4-BE49-F238E27FC236}">
                <a16:creationId xmlns:a16="http://schemas.microsoft.com/office/drawing/2014/main" id="{F2FE5F82-35BE-D24E-9C32-F87EDC1D531D}"/>
              </a:ext>
            </a:extLst>
          </p:cNvPr>
          <p:cNvSpPr/>
          <p:nvPr/>
        </p:nvSpPr>
        <p:spPr>
          <a:xfrm>
            <a:off x="10380152" y="3940369"/>
            <a:ext cx="817733" cy="226591"/>
          </a:xfrm>
          <a:prstGeom prst="rect">
            <a:avLst/>
          </a:prstGeom>
          <a:ln w="9525">
            <a:noFill/>
          </a:ln>
        </p:spPr>
        <p:txBody>
          <a:bodyPr wrap="square" tIns="36000" bIns="36000">
            <a:spAutoFit/>
          </a:bodyPr>
          <a:lstStyle/>
          <a:p>
            <a:r>
              <a:rPr lang="en-US" altLang="zh-CN" sz="1000" dirty="0">
                <a:solidFill>
                  <a:schemeClr val="bg2">
                    <a:lumMod val="75000"/>
                  </a:schemeClr>
                </a:solidFill>
                <a:latin typeface="PingFang SC Light" panose="020B0300000000000000" pitchFamily="34" charset="-122"/>
                <a:ea typeface="PingFang SC Light" panose="020B0300000000000000" pitchFamily="34" charset="-122"/>
              </a:rPr>
              <a:t>A/B</a:t>
            </a:r>
            <a:r>
              <a:rPr lang="zh-CN" altLang="en-US" sz="1000" dirty="0">
                <a:solidFill>
                  <a:schemeClr val="bg2">
                    <a:lumMod val="75000"/>
                  </a:schemeClr>
                </a:solidFill>
                <a:latin typeface="PingFang SC Light" panose="020B0300000000000000" pitchFamily="34" charset="-122"/>
                <a:ea typeface="PingFang SC Light" panose="020B0300000000000000" pitchFamily="34" charset="-122"/>
              </a:rPr>
              <a:t>测试</a:t>
            </a:r>
            <a:endParaRPr lang="en-US" altLang="zh-CN" sz="1000" dirty="0">
              <a:solidFill>
                <a:schemeClr val="bg2">
                  <a:lumMod val="75000"/>
                </a:schemeClr>
              </a:solidFill>
              <a:latin typeface="PingFang SC Light" panose="020B0300000000000000" pitchFamily="34" charset="-122"/>
              <a:ea typeface="PingFang SC Light" panose="020B0300000000000000" pitchFamily="34" charset="-122"/>
            </a:endParaRPr>
          </a:p>
        </p:txBody>
      </p:sp>
      <p:cxnSp>
        <p:nvCxnSpPr>
          <p:cNvPr id="114" name="直线箭头连接符 10">
            <a:extLst>
              <a:ext uri="{FF2B5EF4-FFF2-40B4-BE49-F238E27FC236}">
                <a16:creationId xmlns:a16="http://schemas.microsoft.com/office/drawing/2014/main" id="{40248EA8-FFED-8A4C-B8A6-106F12297C8F}"/>
              </a:ext>
            </a:extLst>
          </p:cNvPr>
          <p:cNvCxnSpPr>
            <a:cxnSpLocks/>
            <a:stCxn id="68" idx="3"/>
            <a:endCxn id="69" idx="1"/>
          </p:cNvCxnSpPr>
          <p:nvPr/>
        </p:nvCxnSpPr>
        <p:spPr>
          <a:xfrm>
            <a:off x="2067201" y="3611557"/>
            <a:ext cx="508221" cy="0"/>
          </a:xfrm>
          <a:prstGeom prst="straightConnector1">
            <a:avLst/>
          </a:prstGeom>
          <a:ln w="9525">
            <a:headEnd w="lg" len="lg"/>
            <a:tailEnd type="triangle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8" name="直线箭头连接符 10">
            <a:extLst>
              <a:ext uri="{FF2B5EF4-FFF2-40B4-BE49-F238E27FC236}">
                <a16:creationId xmlns:a16="http://schemas.microsoft.com/office/drawing/2014/main" id="{39310754-B1CD-904A-9F76-0A0748D9C6B0}"/>
              </a:ext>
            </a:extLst>
          </p:cNvPr>
          <p:cNvCxnSpPr>
            <a:cxnSpLocks/>
            <a:stCxn id="69" idx="3"/>
            <a:endCxn id="70" idx="1"/>
          </p:cNvCxnSpPr>
          <p:nvPr/>
        </p:nvCxnSpPr>
        <p:spPr>
          <a:xfrm>
            <a:off x="3792642" y="3611557"/>
            <a:ext cx="546321" cy="0"/>
          </a:xfrm>
          <a:prstGeom prst="straightConnector1">
            <a:avLst/>
          </a:prstGeom>
          <a:ln w="9525">
            <a:headEnd w="lg" len="lg"/>
            <a:tailEnd type="triangle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9" name="直线箭头连接符 10">
            <a:extLst>
              <a:ext uri="{FF2B5EF4-FFF2-40B4-BE49-F238E27FC236}">
                <a16:creationId xmlns:a16="http://schemas.microsoft.com/office/drawing/2014/main" id="{AC383269-2DBA-1C4C-8089-6E4B162FB9C1}"/>
              </a:ext>
            </a:extLst>
          </p:cNvPr>
          <p:cNvCxnSpPr>
            <a:cxnSpLocks/>
            <a:stCxn id="70" idx="3"/>
            <a:endCxn id="78" idx="1"/>
          </p:cNvCxnSpPr>
          <p:nvPr/>
        </p:nvCxnSpPr>
        <p:spPr>
          <a:xfrm flipV="1">
            <a:off x="5556183" y="3611556"/>
            <a:ext cx="651769" cy="1"/>
          </a:xfrm>
          <a:prstGeom prst="straightConnector1">
            <a:avLst/>
          </a:prstGeom>
          <a:ln w="9525">
            <a:headEnd w="lg" len="lg"/>
            <a:tailEnd type="triangle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3" name="矩形 132">
            <a:extLst>
              <a:ext uri="{FF2B5EF4-FFF2-40B4-BE49-F238E27FC236}">
                <a16:creationId xmlns:a16="http://schemas.microsoft.com/office/drawing/2014/main" id="{65D1B64A-E33B-0F4C-9E76-5561FED8C146}"/>
              </a:ext>
            </a:extLst>
          </p:cNvPr>
          <p:cNvSpPr/>
          <p:nvPr/>
        </p:nvSpPr>
        <p:spPr>
          <a:xfrm>
            <a:off x="2801790" y="3898613"/>
            <a:ext cx="770981" cy="956471"/>
          </a:xfrm>
          <a:prstGeom prst="rect">
            <a:avLst/>
          </a:prstGeom>
          <a:ln w="9525">
            <a:noFill/>
          </a:ln>
        </p:spPr>
        <p:txBody>
          <a:bodyPr wrap="square" tIns="36000" bIns="3600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zh-CN" altLang="en-US" sz="1000" dirty="0">
                <a:latin typeface="PingFang SC Light" panose="020B0300000000000000" pitchFamily="34" charset="-122"/>
                <a:ea typeface="PingFang SC Light" panose="020B0300000000000000" pitchFamily="34" charset="-122"/>
              </a:rPr>
              <a:t>用户信息</a:t>
            </a:r>
            <a:endParaRPr lang="en-US" altLang="zh-CN" sz="1000" dirty="0">
              <a:latin typeface="PingFang SC Light" panose="020B0300000000000000" pitchFamily="34" charset="-122"/>
              <a:ea typeface="PingFang SC Light" panose="020B0300000000000000" pitchFamily="34" charset="-122"/>
            </a:endParaRPr>
          </a:p>
          <a:p>
            <a:pPr algn="ctr">
              <a:lnSpc>
                <a:spcPct val="200000"/>
              </a:lnSpc>
            </a:pPr>
            <a:r>
              <a:rPr lang="zh-CN" altLang="en-US" sz="1000" dirty="0">
                <a:latin typeface="PingFang SC Light" panose="020B0300000000000000" pitchFamily="34" charset="-122"/>
                <a:ea typeface="PingFang SC Light" panose="020B0300000000000000" pitchFamily="34" charset="-122"/>
              </a:rPr>
              <a:t>物品信息</a:t>
            </a:r>
            <a:endParaRPr lang="en-US" altLang="zh-CN" sz="1000" dirty="0">
              <a:latin typeface="PingFang SC Light" panose="020B0300000000000000" pitchFamily="34" charset="-122"/>
              <a:ea typeface="PingFang SC Light" panose="020B0300000000000000" pitchFamily="34" charset="-122"/>
            </a:endParaRPr>
          </a:p>
          <a:p>
            <a:pPr algn="ctr">
              <a:lnSpc>
                <a:spcPct val="200000"/>
              </a:lnSpc>
            </a:pPr>
            <a:r>
              <a:rPr lang="zh-CN" altLang="en-US" sz="1000" dirty="0">
                <a:latin typeface="PingFang SC Light" panose="020B0300000000000000" pitchFamily="34" charset="-122"/>
                <a:ea typeface="PingFang SC Light" panose="020B0300000000000000" pitchFamily="34" charset="-122"/>
              </a:rPr>
              <a:t>场景信息</a:t>
            </a:r>
            <a:endParaRPr lang="en-US" altLang="zh-CN" sz="1000" dirty="0">
              <a:latin typeface="PingFang SC Light" panose="020B0300000000000000" pitchFamily="34" charset="-122"/>
              <a:ea typeface="PingFang SC Light" panose="020B03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378424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矩形 66">
            <a:extLst>
              <a:ext uri="{FF2B5EF4-FFF2-40B4-BE49-F238E27FC236}">
                <a16:creationId xmlns:a16="http://schemas.microsoft.com/office/drawing/2014/main" id="{2F8816DE-F1EA-BA4E-BA91-B17B9A0576D9}"/>
              </a:ext>
            </a:extLst>
          </p:cNvPr>
          <p:cNvSpPr/>
          <p:nvPr/>
        </p:nvSpPr>
        <p:spPr>
          <a:xfrm>
            <a:off x="5663610" y="2048982"/>
            <a:ext cx="3572509" cy="335808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txBody>
          <a:bodyPr wrap="square" tIns="72000" bIns="72000">
            <a:noAutofit/>
          </a:bodyPr>
          <a:lstStyle/>
          <a:p>
            <a:pPr algn="ctr">
              <a:lnSpc>
                <a:spcPct val="150000"/>
              </a:lnSpc>
            </a:pPr>
            <a:endParaRPr lang="zh-CN" altLang="en-US" sz="800" dirty="0">
              <a:solidFill>
                <a:schemeClr val="bg2">
                  <a:lumMod val="75000"/>
                </a:schemeClr>
              </a:solidFill>
              <a:latin typeface="PingFang SC Light" panose="020B0300000000000000" pitchFamily="34" charset="-122"/>
              <a:ea typeface="PingFang SC Light" panose="020B0300000000000000" pitchFamily="3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901EBA9-98D1-C040-BF87-732EC0DD37E5}"/>
              </a:ext>
            </a:extLst>
          </p:cNvPr>
          <p:cNvSpPr/>
          <p:nvPr/>
        </p:nvSpPr>
        <p:spPr>
          <a:xfrm>
            <a:off x="343162" y="4420101"/>
            <a:ext cx="1158776" cy="1329961"/>
          </a:xfrm>
          <a:prstGeom prst="rect">
            <a:avLst/>
          </a:prstGeom>
          <a:ln w="9525">
            <a:noFill/>
          </a:ln>
        </p:spPr>
        <p:txBody>
          <a:bodyPr wrap="square" tIns="72000" bIns="72000">
            <a:spAutoFit/>
          </a:bodyPr>
          <a:lstStyle/>
          <a:p>
            <a:pPr>
              <a:lnSpc>
                <a:spcPct val="150000"/>
              </a:lnSpc>
              <a:spcAft>
                <a:spcPts val="400"/>
              </a:spcAft>
            </a:pPr>
            <a:r>
              <a:rPr lang="zh-CN" altLang="en-US" sz="1000" dirty="0">
                <a:latin typeface="+mn-ea"/>
              </a:rPr>
              <a:t>主流大数据架构</a:t>
            </a:r>
            <a:endParaRPr lang="en-US" altLang="zh-CN" sz="10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800" dirty="0">
                <a:solidFill>
                  <a:schemeClr val="bg2">
                    <a:lumMod val="50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批处理</a:t>
            </a:r>
            <a:endParaRPr lang="en-US" altLang="zh-CN" sz="800" dirty="0">
              <a:solidFill>
                <a:schemeClr val="bg2">
                  <a:lumMod val="50000"/>
                </a:schemeClr>
              </a:solidFill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800" dirty="0">
                <a:solidFill>
                  <a:schemeClr val="bg2">
                    <a:lumMod val="50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流处理</a:t>
            </a:r>
            <a:endParaRPr lang="en-US" altLang="zh-CN" sz="800" dirty="0">
              <a:solidFill>
                <a:schemeClr val="bg2">
                  <a:lumMod val="50000"/>
                </a:schemeClr>
              </a:solidFill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800" dirty="0">
                <a:solidFill>
                  <a:schemeClr val="bg2">
                    <a:lumMod val="50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Lambda</a:t>
            </a:r>
          </a:p>
          <a:p>
            <a:pPr>
              <a:lnSpc>
                <a:spcPct val="150000"/>
              </a:lnSpc>
            </a:pPr>
            <a:r>
              <a:rPr lang="en-US" altLang="zh-CN" sz="800" dirty="0">
                <a:solidFill>
                  <a:schemeClr val="bg2">
                    <a:lumMod val="50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Kappa</a:t>
            </a:r>
          </a:p>
          <a:p>
            <a:pPr>
              <a:lnSpc>
                <a:spcPct val="150000"/>
              </a:lnSpc>
            </a:pPr>
            <a:r>
              <a:rPr lang="en-US" altLang="zh-CN" sz="800" dirty="0">
                <a:solidFill>
                  <a:schemeClr val="bg2">
                    <a:lumMod val="50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Unified</a:t>
            </a:r>
            <a:endParaRPr lang="zh-CN" altLang="en-US" sz="800" dirty="0">
              <a:solidFill>
                <a:schemeClr val="bg2">
                  <a:lumMod val="50000"/>
                </a:schemeClr>
              </a:solidFill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348D6BB-8135-324B-86CA-629A3E166DB8}"/>
              </a:ext>
            </a:extLst>
          </p:cNvPr>
          <p:cNvSpPr/>
          <p:nvPr/>
        </p:nvSpPr>
        <p:spPr>
          <a:xfrm>
            <a:off x="343162" y="2840819"/>
            <a:ext cx="1217220" cy="493835"/>
          </a:xfrm>
          <a:prstGeom prst="rect">
            <a:avLst/>
          </a:prstGeom>
          <a:ln w="9525">
            <a:solidFill>
              <a:schemeClr val="tx1"/>
            </a:solidFill>
          </a:ln>
        </p:spPr>
        <p:txBody>
          <a:bodyPr wrap="square" tIns="72000" bIns="7200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800" b="1">
                <a:latin typeface="+mn-ea"/>
              </a:rPr>
              <a:t>客户端及服务器端</a:t>
            </a:r>
            <a:endParaRPr lang="en-US" altLang="zh-CN" sz="800" b="1">
              <a:latin typeface="+mn-ea"/>
            </a:endParaRPr>
          </a:p>
          <a:p>
            <a:pPr algn="ctr">
              <a:lnSpc>
                <a:spcPct val="150000"/>
              </a:lnSpc>
            </a:pPr>
            <a:r>
              <a:rPr lang="zh-CN" altLang="en-US" sz="800">
                <a:solidFill>
                  <a:schemeClr val="bg2">
                    <a:lumMod val="50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实时数据处理</a:t>
            </a:r>
            <a:endParaRPr lang="zh-CN" altLang="en-US" sz="800" dirty="0">
              <a:solidFill>
                <a:schemeClr val="bg2">
                  <a:lumMod val="50000"/>
                </a:schemeClr>
              </a:solidFill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489BC553-1E21-41F1-92AC-AAA0A6CA3108}"/>
              </a:ext>
            </a:extLst>
          </p:cNvPr>
          <p:cNvSpPr/>
          <p:nvPr/>
        </p:nvSpPr>
        <p:spPr>
          <a:xfrm>
            <a:off x="343162" y="3335392"/>
            <a:ext cx="1217220" cy="493835"/>
          </a:xfrm>
          <a:prstGeom prst="rect">
            <a:avLst/>
          </a:prstGeom>
          <a:ln w="9525">
            <a:solidFill>
              <a:schemeClr val="tx1"/>
            </a:solidFill>
          </a:ln>
        </p:spPr>
        <p:txBody>
          <a:bodyPr wrap="square" tIns="72000" bIns="7200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800" b="1">
                <a:latin typeface="+mn-ea"/>
              </a:rPr>
              <a:t>流处理平台 </a:t>
            </a:r>
            <a:r>
              <a:rPr lang="en-US" altLang="zh-CN" sz="800" b="1">
                <a:latin typeface="+mn-ea"/>
              </a:rPr>
              <a:t>Flink</a:t>
            </a:r>
          </a:p>
          <a:p>
            <a:pPr algn="ctr">
              <a:lnSpc>
                <a:spcPct val="150000"/>
              </a:lnSpc>
            </a:pPr>
            <a:r>
              <a:rPr lang="zh-CN" altLang="en-US" sz="800">
                <a:solidFill>
                  <a:schemeClr val="bg2">
                    <a:lumMod val="50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准实时数据处理</a:t>
            </a:r>
            <a:endParaRPr lang="zh-CN" altLang="en-US" sz="800" dirty="0">
              <a:solidFill>
                <a:schemeClr val="bg2">
                  <a:lumMod val="50000"/>
                </a:schemeClr>
              </a:solidFill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C6ADDADD-8984-4386-AA6B-41168AD1762D}"/>
              </a:ext>
            </a:extLst>
          </p:cNvPr>
          <p:cNvSpPr/>
          <p:nvPr/>
        </p:nvSpPr>
        <p:spPr>
          <a:xfrm>
            <a:off x="343162" y="3829227"/>
            <a:ext cx="1217220" cy="493835"/>
          </a:xfrm>
          <a:prstGeom prst="rect">
            <a:avLst/>
          </a:prstGeom>
          <a:ln w="9525">
            <a:solidFill>
              <a:schemeClr val="tx1"/>
            </a:solidFill>
          </a:ln>
        </p:spPr>
        <p:txBody>
          <a:bodyPr wrap="square" tIns="72000" bIns="7200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800" b="1">
                <a:latin typeface="+mn-ea"/>
              </a:rPr>
              <a:t>大数据平台 </a:t>
            </a:r>
            <a:r>
              <a:rPr lang="en-US" altLang="zh-CN" sz="800" b="1">
                <a:latin typeface="+mn-ea"/>
              </a:rPr>
              <a:t>Spark</a:t>
            </a:r>
          </a:p>
          <a:p>
            <a:pPr algn="ctr">
              <a:lnSpc>
                <a:spcPct val="150000"/>
              </a:lnSpc>
            </a:pPr>
            <a:r>
              <a:rPr lang="zh-CN" altLang="en-US" sz="800">
                <a:solidFill>
                  <a:schemeClr val="bg2">
                    <a:lumMod val="50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离线数据处理</a:t>
            </a:r>
            <a:endParaRPr lang="zh-CN" altLang="en-US" sz="800" dirty="0">
              <a:solidFill>
                <a:schemeClr val="bg2">
                  <a:lumMod val="50000"/>
                </a:schemeClr>
              </a:solidFill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A0E1812D-EC8E-4E95-8891-5B035F8CAB3E}"/>
              </a:ext>
            </a:extLst>
          </p:cNvPr>
          <p:cNvSpPr/>
          <p:nvPr/>
        </p:nvSpPr>
        <p:spPr>
          <a:xfrm>
            <a:off x="2156801" y="3808736"/>
            <a:ext cx="971999" cy="491867"/>
          </a:xfrm>
          <a:prstGeom prst="rect">
            <a:avLst/>
          </a:prstGeom>
          <a:ln w="9525">
            <a:solidFill>
              <a:schemeClr val="tx1"/>
            </a:solidFill>
          </a:ln>
        </p:spPr>
        <p:txBody>
          <a:bodyPr wrap="square" tIns="72000" bIns="72000" anchor="ctr">
            <a:noAutofit/>
          </a:bodyPr>
          <a:lstStyle/>
          <a:p>
            <a:pPr algn="ctr"/>
            <a:r>
              <a:rPr lang="zh-CN" altLang="en-US" sz="800">
                <a:latin typeface="+mn-ea"/>
              </a:rPr>
              <a:t>场景信息</a:t>
            </a:r>
            <a:endParaRPr lang="en-US" altLang="zh-CN" sz="800">
              <a:latin typeface="+mn-ea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E756F41F-32B0-40B4-9385-2B0BFD510B10}"/>
              </a:ext>
            </a:extLst>
          </p:cNvPr>
          <p:cNvSpPr/>
          <p:nvPr/>
        </p:nvSpPr>
        <p:spPr>
          <a:xfrm>
            <a:off x="2156803" y="3315393"/>
            <a:ext cx="972000" cy="491867"/>
          </a:xfrm>
          <a:prstGeom prst="rect">
            <a:avLst/>
          </a:prstGeom>
          <a:ln w="9525">
            <a:solidFill>
              <a:schemeClr val="tx1"/>
            </a:solidFill>
          </a:ln>
        </p:spPr>
        <p:txBody>
          <a:bodyPr wrap="square" tIns="72000" bIns="72000" anchor="ctr">
            <a:noAutofit/>
          </a:bodyPr>
          <a:lstStyle/>
          <a:p>
            <a:pPr algn="ctr"/>
            <a:r>
              <a:rPr lang="zh-CN" altLang="en-US" sz="800" dirty="0">
                <a:latin typeface="+mn-ea"/>
              </a:rPr>
              <a:t>物品信息</a:t>
            </a:r>
            <a:endParaRPr lang="en-US" altLang="zh-CN" sz="800" dirty="0">
              <a:latin typeface="+mn-ea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D82C3960-B1A7-4EE0-8201-A2EF7B34C631}"/>
              </a:ext>
            </a:extLst>
          </p:cNvPr>
          <p:cNvSpPr/>
          <p:nvPr/>
        </p:nvSpPr>
        <p:spPr>
          <a:xfrm>
            <a:off x="2156804" y="2822543"/>
            <a:ext cx="972000" cy="491867"/>
          </a:xfrm>
          <a:prstGeom prst="rect">
            <a:avLst/>
          </a:prstGeom>
          <a:ln w="9525">
            <a:solidFill>
              <a:schemeClr val="tx1"/>
            </a:solidFill>
          </a:ln>
        </p:spPr>
        <p:txBody>
          <a:bodyPr wrap="square" tIns="72000" bIns="72000" anchor="ctr">
            <a:noAutofit/>
          </a:bodyPr>
          <a:lstStyle/>
          <a:p>
            <a:pPr algn="ctr"/>
            <a:r>
              <a:rPr lang="zh-CN" altLang="en-US" sz="800" dirty="0">
                <a:latin typeface="+mn-ea"/>
              </a:rPr>
              <a:t>用户信息</a:t>
            </a:r>
            <a:endParaRPr lang="en-US" altLang="zh-CN" sz="800" dirty="0">
              <a:latin typeface="+mn-ea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40E89FF9-67B1-405E-8BF9-58DAE8941455}"/>
              </a:ext>
            </a:extLst>
          </p:cNvPr>
          <p:cNvSpPr/>
          <p:nvPr/>
        </p:nvSpPr>
        <p:spPr>
          <a:xfrm>
            <a:off x="3356468" y="1179053"/>
            <a:ext cx="1217220" cy="1576119"/>
          </a:xfrm>
          <a:prstGeom prst="rect">
            <a:avLst/>
          </a:prstGeom>
          <a:ln w="9525">
            <a:noFill/>
          </a:ln>
        </p:spPr>
        <p:txBody>
          <a:bodyPr wrap="square" tIns="72000" bIns="72000">
            <a:spAutoFit/>
          </a:bodyPr>
          <a:lstStyle/>
          <a:p>
            <a:pPr>
              <a:lnSpc>
                <a:spcPct val="150000"/>
              </a:lnSpc>
              <a:spcAft>
                <a:spcPts val="400"/>
              </a:spcAft>
            </a:pPr>
            <a:r>
              <a:rPr lang="zh-CN" altLang="en-US" sz="1000" dirty="0">
                <a:latin typeface="+mn-ea"/>
              </a:rPr>
              <a:t>特征工程</a:t>
            </a:r>
            <a:endParaRPr lang="en-US" altLang="zh-CN" sz="10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800" dirty="0">
                <a:solidFill>
                  <a:schemeClr val="bg2">
                    <a:lumMod val="50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数值类特征</a:t>
            </a:r>
            <a:endParaRPr lang="en-US" altLang="zh-CN" sz="800" dirty="0">
              <a:solidFill>
                <a:schemeClr val="bg2">
                  <a:lumMod val="50000"/>
                </a:schemeClr>
              </a:solidFill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  <a:p>
            <a:pPr marL="180975" lvl="1" indent="-88900">
              <a:buFont typeface="系统字体常规体"/>
              <a:buChar char="▪"/>
            </a:pPr>
            <a:r>
              <a:rPr lang="zh-CN" altLang="en-US" sz="800" dirty="0">
                <a:solidFill>
                  <a:schemeClr val="bg2">
                    <a:lumMod val="50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归一化</a:t>
            </a:r>
            <a:endParaRPr lang="en-US" altLang="zh-CN" sz="800" dirty="0">
              <a:solidFill>
                <a:schemeClr val="bg2">
                  <a:lumMod val="50000"/>
                </a:schemeClr>
              </a:solidFill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  <a:p>
            <a:pPr marL="180975" lvl="1" indent="-88900">
              <a:buFont typeface="系统字体常规体"/>
              <a:buChar char="▪"/>
            </a:pPr>
            <a:r>
              <a:rPr lang="zh-CN" altLang="en-US" sz="800" dirty="0">
                <a:solidFill>
                  <a:schemeClr val="bg2">
                    <a:lumMod val="50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离散化</a:t>
            </a:r>
            <a:endParaRPr lang="en-US" altLang="zh-CN" sz="800" dirty="0">
              <a:solidFill>
                <a:schemeClr val="bg2">
                  <a:lumMod val="50000"/>
                </a:schemeClr>
              </a:solidFill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  <a:p>
            <a:pPr marL="180975" lvl="1" indent="-88900">
              <a:buFont typeface="系统字体常规体"/>
              <a:buChar char="▪"/>
            </a:pPr>
            <a:r>
              <a:rPr lang="zh-CN" altLang="en-US" sz="800" dirty="0">
                <a:solidFill>
                  <a:schemeClr val="bg2">
                    <a:lumMod val="50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非线性变换</a:t>
            </a:r>
            <a:endParaRPr lang="en-US" altLang="zh-CN" sz="800" dirty="0">
              <a:solidFill>
                <a:schemeClr val="bg2">
                  <a:lumMod val="50000"/>
                </a:schemeClr>
              </a:solidFill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800" dirty="0">
                <a:solidFill>
                  <a:schemeClr val="bg2">
                    <a:lumMod val="50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ID</a:t>
            </a:r>
            <a:r>
              <a:rPr lang="zh-CN" altLang="en-US" sz="800" dirty="0">
                <a:solidFill>
                  <a:schemeClr val="bg2">
                    <a:lumMod val="50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类特征</a:t>
            </a:r>
            <a:endParaRPr lang="en-US" altLang="zh-CN" sz="800" dirty="0">
              <a:solidFill>
                <a:schemeClr val="bg2">
                  <a:lumMod val="50000"/>
                </a:schemeClr>
              </a:solidFill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  <a:p>
            <a:pPr marL="180975" lvl="1" indent="-88900">
              <a:buFont typeface="系统字体常规体"/>
              <a:buChar char="▪"/>
            </a:pPr>
            <a:r>
              <a:rPr lang="en-US" altLang="zh-CN" sz="800" dirty="0">
                <a:solidFill>
                  <a:schemeClr val="bg2">
                    <a:lumMod val="50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One-hot</a:t>
            </a:r>
            <a:r>
              <a:rPr lang="zh-CN" altLang="en-US" sz="800" dirty="0">
                <a:solidFill>
                  <a:schemeClr val="bg2">
                    <a:lumMod val="50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编码</a:t>
            </a:r>
            <a:endParaRPr lang="en-US" altLang="zh-CN" sz="800" dirty="0">
              <a:solidFill>
                <a:schemeClr val="bg2">
                  <a:lumMod val="50000"/>
                </a:schemeClr>
              </a:solidFill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  <a:p>
            <a:pPr marL="180975" lvl="1" indent="-88900">
              <a:buFont typeface="系统字体常规体"/>
              <a:buChar char="▪"/>
            </a:pPr>
            <a:r>
              <a:rPr lang="en-US" altLang="zh-CN" sz="800" dirty="0">
                <a:solidFill>
                  <a:schemeClr val="bg2">
                    <a:lumMod val="50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Embedding</a:t>
            </a:r>
          </a:p>
          <a:p>
            <a:pPr>
              <a:lnSpc>
                <a:spcPct val="150000"/>
              </a:lnSpc>
            </a:pPr>
            <a:r>
              <a:rPr lang="zh-CN" altLang="en-US" sz="800" dirty="0">
                <a:solidFill>
                  <a:schemeClr val="bg2">
                    <a:lumMod val="50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特征组合</a:t>
            </a:r>
            <a:endParaRPr lang="en-US" altLang="zh-CN" sz="800" dirty="0">
              <a:solidFill>
                <a:schemeClr val="bg2">
                  <a:lumMod val="50000"/>
                </a:schemeClr>
              </a:solidFill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</p:txBody>
      </p:sp>
      <p:sp>
        <p:nvSpPr>
          <p:cNvPr id="25" name="圆柱体 24">
            <a:extLst>
              <a:ext uri="{FF2B5EF4-FFF2-40B4-BE49-F238E27FC236}">
                <a16:creationId xmlns:a16="http://schemas.microsoft.com/office/drawing/2014/main" id="{A94C09B1-A39D-44FC-8DCC-BF7B9CA44F96}"/>
              </a:ext>
            </a:extLst>
          </p:cNvPr>
          <p:cNvSpPr/>
          <p:nvPr/>
        </p:nvSpPr>
        <p:spPr>
          <a:xfrm>
            <a:off x="3650804" y="4882672"/>
            <a:ext cx="900000" cy="1008000"/>
          </a:xfrm>
          <a:prstGeom prst="can">
            <a:avLst/>
          </a:prstGeom>
          <a:solidFill>
            <a:srgbClr val="E7F3FF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>
                <a:solidFill>
                  <a:schemeClr val="tx1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redis</a:t>
            </a:r>
            <a:endParaRPr kumimoji="1" lang="zh-CN" altLang="en-US" sz="1000" dirty="0">
              <a:solidFill>
                <a:schemeClr val="tx1"/>
              </a:solidFill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93BFA65B-4A17-4918-8119-ADEFA0284A3D}"/>
              </a:ext>
            </a:extLst>
          </p:cNvPr>
          <p:cNvSpPr/>
          <p:nvPr/>
        </p:nvSpPr>
        <p:spPr>
          <a:xfrm>
            <a:off x="3128805" y="2821067"/>
            <a:ext cx="1944000" cy="493835"/>
          </a:xfrm>
          <a:prstGeom prst="rect">
            <a:avLst/>
          </a:prstGeom>
          <a:ln w="9525">
            <a:solidFill>
              <a:schemeClr val="tx1"/>
            </a:solidFill>
          </a:ln>
        </p:spPr>
        <p:txBody>
          <a:bodyPr wrap="square" tIns="72000" bIns="7200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800" b="1" dirty="0">
                <a:latin typeface="+mn-ea"/>
              </a:rPr>
              <a:t>用户特征</a:t>
            </a:r>
            <a:endParaRPr lang="en-US" altLang="zh-CN" sz="800" b="1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800" dirty="0">
                <a:solidFill>
                  <a:schemeClr val="bg2">
                    <a:lumMod val="50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用户行为、社交关系、属性标签等</a:t>
            </a: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F427F366-4A16-4E80-8AD3-BBBDC197B3DF}"/>
              </a:ext>
            </a:extLst>
          </p:cNvPr>
          <p:cNvSpPr/>
          <p:nvPr/>
        </p:nvSpPr>
        <p:spPr>
          <a:xfrm>
            <a:off x="3128805" y="3314410"/>
            <a:ext cx="1944000" cy="493835"/>
          </a:xfrm>
          <a:prstGeom prst="rect">
            <a:avLst/>
          </a:prstGeom>
          <a:ln w="9525">
            <a:solidFill>
              <a:schemeClr val="tx1"/>
            </a:solidFill>
          </a:ln>
        </p:spPr>
        <p:txBody>
          <a:bodyPr wrap="square" tIns="72000" bIns="7200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800" b="1" dirty="0">
                <a:latin typeface="+mn-ea"/>
              </a:rPr>
              <a:t>物品特征</a:t>
            </a:r>
            <a:endParaRPr lang="en-US" altLang="zh-CN" sz="800" b="1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800" dirty="0">
                <a:solidFill>
                  <a:schemeClr val="bg2">
                    <a:lumMod val="50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内容类数据、属性标签、第三方信息等</a:t>
            </a: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F58BC3C5-38C0-480B-8EBA-499D5053C0C4}"/>
              </a:ext>
            </a:extLst>
          </p:cNvPr>
          <p:cNvSpPr/>
          <p:nvPr/>
        </p:nvSpPr>
        <p:spPr>
          <a:xfrm>
            <a:off x="3128804" y="3807753"/>
            <a:ext cx="1944000" cy="493835"/>
          </a:xfrm>
          <a:prstGeom prst="rect">
            <a:avLst/>
          </a:prstGeom>
          <a:ln w="9525">
            <a:solidFill>
              <a:schemeClr val="tx1"/>
            </a:solidFill>
          </a:ln>
        </p:spPr>
        <p:txBody>
          <a:bodyPr wrap="square" tIns="72000" bIns="7200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800" b="1" dirty="0">
                <a:latin typeface="+mn-ea"/>
              </a:rPr>
              <a:t>场景特征</a:t>
            </a:r>
            <a:endParaRPr lang="en-US" altLang="zh-CN" sz="800" b="1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800" dirty="0">
                <a:solidFill>
                  <a:schemeClr val="bg2">
                    <a:lumMod val="50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时间、地点、所处页面场景等</a:t>
            </a:r>
          </a:p>
        </p:txBody>
      </p:sp>
      <p:cxnSp>
        <p:nvCxnSpPr>
          <p:cNvPr id="36" name="直线箭头连接符 10">
            <a:extLst>
              <a:ext uri="{FF2B5EF4-FFF2-40B4-BE49-F238E27FC236}">
                <a16:creationId xmlns:a16="http://schemas.microsoft.com/office/drawing/2014/main" id="{6B860CC6-D180-4CB5-B238-4834E45C94B8}"/>
              </a:ext>
            </a:extLst>
          </p:cNvPr>
          <p:cNvCxnSpPr>
            <a:cxnSpLocks/>
            <a:stCxn id="32" idx="2"/>
            <a:endCxn id="25" idx="1"/>
          </p:cNvCxnSpPr>
          <p:nvPr/>
        </p:nvCxnSpPr>
        <p:spPr>
          <a:xfrm>
            <a:off x="4100804" y="4301588"/>
            <a:ext cx="0" cy="581084"/>
          </a:xfrm>
          <a:prstGeom prst="straightConnector1">
            <a:avLst/>
          </a:prstGeom>
          <a:ln w="9525">
            <a:headEnd w="lg" len="lg"/>
            <a:tailEnd type="triangle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箭头: 下 44">
            <a:extLst>
              <a:ext uri="{FF2B5EF4-FFF2-40B4-BE49-F238E27FC236}">
                <a16:creationId xmlns:a16="http://schemas.microsoft.com/office/drawing/2014/main" id="{91D2E99D-372F-4061-9B78-96A2EECBBDC0}"/>
              </a:ext>
            </a:extLst>
          </p:cNvPr>
          <p:cNvSpPr/>
          <p:nvPr/>
        </p:nvSpPr>
        <p:spPr>
          <a:xfrm rot="16200000">
            <a:off x="1638818" y="3336264"/>
            <a:ext cx="453471" cy="493835"/>
          </a:xfrm>
          <a:prstGeom prst="downArrow">
            <a:avLst>
              <a:gd name="adj1" fmla="val 46550"/>
              <a:gd name="adj2" fmla="val 50000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800">
              <a:solidFill>
                <a:schemeClr val="tx1"/>
              </a:solidFill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</p:txBody>
      </p:sp>
      <p:sp>
        <p:nvSpPr>
          <p:cNvPr id="46" name="圆柱体 45">
            <a:extLst>
              <a:ext uri="{FF2B5EF4-FFF2-40B4-BE49-F238E27FC236}">
                <a16:creationId xmlns:a16="http://schemas.microsoft.com/office/drawing/2014/main" id="{AEADCB75-550F-4034-BDDD-2CAFDD8439A2}"/>
              </a:ext>
            </a:extLst>
          </p:cNvPr>
          <p:cNvSpPr/>
          <p:nvPr/>
        </p:nvSpPr>
        <p:spPr>
          <a:xfrm>
            <a:off x="6999865" y="558244"/>
            <a:ext cx="900000" cy="1008000"/>
          </a:xfrm>
          <a:prstGeom prst="can">
            <a:avLst/>
          </a:prstGeom>
          <a:solidFill>
            <a:srgbClr val="E7F3FF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zh-CN" altLang="en-US" sz="1000" dirty="0">
                <a:solidFill>
                  <a:schemeClr val="tx1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候选</a:t>
            </a:r>
            <a:endParaRPr kumimoji="1" lang="en-US" altLang="zh-CN" sz="1000" dirty="0">
              <a:solidFill>
                <a:schemeClr val="tx1"/>
              </a:solidFill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kumimoji="1" lang="zh-CN" altLang="en-US" sz="1000" dirty="0">
                <a:solidFill>
                  <a:schemeClr val="tx1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物品库</a:t>
            </a: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133DEABD-38F5-41CA-B34A-710778A05BBB}"/>
              </a:ext>
            </a:extLst>
          </p:cNvPr>
          <p:cNvSpPr/>
          <p:nvPr/>
        </p:nvSpPr>
        <p:spPr>
          <a:xfrm>
            <a:off x="6716457" y="5965736"/>
            <a:ext cx="1456397" cy="29929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tx1"/>
            </a:solidFill>
          </a:ln>
        </p:spPr>
        <p:txBody>
          <a:bodyPr wrap="square" tIns="72000" bIns="72000">
            <a:spAutoFit/>
          </a:bodyPr>
          <a:lstStyle/>
          <a:p>
            <a:pPr algn="ctr"/>
            <a:r>
              <a:rPr lang="zh-CN" altLang="en-US" sz="1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推荐物品列表</a:t>
            </a:r>
            <a:endParaRPr lang="en-US" altLang="zh-CN" sz="1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F871C577-C5EB-4F40-A4E9-B40934504E7A}"/>
              </a:ext>
            </a:extLst>
          </p:cNvPr>
          <p:cNvSpPr/>
          <p:nvPr/>
        </p:nvSpPr>
        <p:spPr>
          <a:xfrm>
            <a:off x="5823787" y="2219623"/>
            <a:ext cx="338554" cy="2160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txBody>
          <a:bodyPr vert="eaVert" wrap="square" tIns="72000" bIns="72000" anchor="ctr">
            <a:spAutoFit/>
          </a:bodyPr>
          <a:lstStyle/>
          <a:p>
            <a:pPr algn="ctr"/>
            <a:r>
              <a:rPr lang="zh-CN" altLang="en-US" sz="1000" dirty="0">
                <a:latin typeface="+mn-ea"/>
              </a:rPr>
              <a:t>冷启动策略</a:t>
            </a:r>
            <a:endParaRPr lang="en-US" altLang="zh-CN" sz="1000" dirty="0">
              <a:latin typeface="+mn-ea"/>
            </a:endParaRP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98379760-C87A-4D97-8517-88F950CEB128}"/>
              </a:ext>
            </a:extLst>
          </p:cNvPr>
          <p:cNvSpPr/>
          <p:nvPr/>
        </p:nvSpPr>
        <p:spPr>
          <a:xfrm>
            <a:off x="7884926" y="2219623"/>
            <a:ext cx="338554" cy="2160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txBody>
          <a:bodyPr vert="eaVert" wrap="square" tIns="72000" bIns="72000" anchor="ctr">
            <a:spAutoFit/>
          </a:bodyPr>
          <a:lstStyle/>
          <a:p>
            <a:pPr algn="ctr"/>
            <a:r>
              <a:rPr lang="zh-CN" altLang="en-US" sz="1000" dirty="0">
                <a:latin typeface="+mn-ea"/>
              </a:rPr>
              <a:t>探索与利用</a:t>
            </a:r>
            <a:endParaRPr lang="en-US" altLang="zh-CN" sz="1000" dirty="0">
              <a:latin typeface="+mn-ea"/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9FF28390-B783-FD44-94DC-02893E0C6548}"/>
              </a:ext>
            </a:extLst>
          </p:cNvPr>
          <p:cNvSpPr/>
          <p:nvPr/>
        </p:nvSpPr>
        <p:spPr>
          <a:xfrm>
            <a:off x="8323850" y="2219623"/>
            <a:ext cx="727139" cy="3002004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txBody>
          <a:bodyPr wrap="square" tIns="72000" bIns="72000">
            <a:noAutofit/>
          </a:bodyPr>
          <a:lstStyle/>
          <a:p>
            <a:pPr algn="ctr">
              <a:spcAft>
                <a:spcPts val="400"/>
              </a:spcAft>
            </a:pPr>
            <a:r>
              <a:rPr lang="zh-CN" altLang="en-US" sz="1000" dirty="0">
                <a:latin typeface="+mn-ea"/>
              </a:rPr>
              <a:t>模型服务   </a:t>
            </a:r>
            <a:endParaRPr lang="en-US" altLang="zh-CN" sz="1000" dirty="0">
              <a:latin typeface="+mn-ea"/>
            </a:endParaRPr>
          </a:p>
          <a:p>
            <a:pPr algn="ctr"/>
            <a:endParaRPr lang="en-US" altLang="zh-CN" sz="800" dirty="0">
              <a:latin typeface="+mn-ea"/>
            </a:endParaRPr>
          </a:p>
          <a:p>
            <a:pPr algn="ctr"/>
            <a:endParaRPr lang="en-US" altLang="zh-CN" sz="800" dirty="0">
              <a:latin typeface="+mn-ea"/>
            </a:endParaRPr>
          </a:p>
          <a:p>
            <a:pPr algn="ctr"/>
            <a:endParaRPr lang="en-US" altLang="zh-CN" sz="800" dirty="0">
              <a:latin typeface="+mn-ea"/>
            </a:endParaRPr>
          </a:p>
          <a:p>
            <a:pPr algn="ctr"/>
            <a:r>
              <a:rPr lang="en-US" altLang="zh-CN" sz="800" dirty="0">
                <a:solidFill>
                  <a:schemeClr val="bg2">
                    <a:lumMod val="50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Docker   </a:t>
            </a:r>
          </a:p>
          <a:p>
            <a:pPr algn="ctr"/>
            <a:endParaRPr lang="en-US" altLang="zh-CN" sz="800" dirty="0">
              <a:solidFill>
                <a:schemeClr val="bg2">
                  <a:lumMod val="50000"/>
                </a:schemeClr>
              </a:solidFill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  <a:p>
            <a:pPr algn="ctr"/>
            <a:endParaRPr lang="en-US" altLang="zh-CN" sz="800" dirty="0">
              <a:solidFill>
                <a:schemeClr val="bg2">
                  <a:lumMod val="50000"/>
                </a:schemeClr>
              </a:solidFill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  <a:p>
            <a:pPr algn="ctr"/>
            <a:endParaRPr lang="en-US" altLang="zh-CN" sz="800" dirty="0">
              <a:solidFill>
                <a:schemeClr val="bg2">
                  <a:lumMod val="50000"/>
                </a:schemeClr>
              </a:solidFill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  <a:p>
            <a:pPr algn="ctr"/>
            <a:r>
              <a:rPr lang="en-US" altLang="zh-CN" sz="800" dirty="0">
                <a:solidFill>
                  <a:schemeClr val="bg2">
                    <a:lumMod val="50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Go  </a:t>
            </a:r>
          </a:p>
          <a:p>
            <a:pPr algn="ctr"/>
            <a:endParaRPr lang="en-US" altLang="zh-CN" sz="800" dirty="0">
              <a:solidFill>
                <a:schemeClr val="bg2">
                  <a:lumMod val="50000"/>
                </a:schemeClr>
              </a:solidFill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  <a:p>
            <a:pPr algn="ctr"/>
            <a:endParaRPr lang="en-US" altLang="zh-CN" sz="800" dirty="0">
              <a:solidFill>
                <a:schemeClr val="bg2">
                  <a:lumMod val="50000"/>
                </a:schemeClr>
              </a:solidFill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  <a:p>
            <a:pPr algn="ctr"/>
            <a:endParaRPr lang="en-US" altLang="zh-CN" sz="800" dirty="0">
              <a:solidFill>
                <a:schemeClr val="bg2">
                  <a:lumMod val="50000"/>
                </a:schemeClr>
              </a:solidFill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  <a:p>
            <a:pPr algn="ctr"/>
            <a:r>
              <a:rPr lang="en-US" altLang="zh-CN" sz="800" dirty="0">
                <a:solidFill>
                  <a:schemeClr val="bg2">
                    <a:lumMod val="50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Java  </a:t>
            </a:r>
          </a:p>
          <a:p>
            <a:pPr algn="ctr"/>
            <a:endParaRPr lang="en-US" altLang="zh-CN" sz="800" dirty="0">
              <a:solidFill>
                <a:schemeClr val="bg2">
                  <a:lumMod val="50000"/>
                </a:schemeClr>
              </a:solidFill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  <a:p>
            <a:pPr algn="ctr"/>
            <a:endParaRPr lang="en-US" altLang="zh-CN" sz="800" dirty="0">
              <a:solidFill>
                <a:schemeClr val="bg2">
                  <a:lumMod val="50000"/>
                </a:schemeClr>
              </a:solidFill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  <a:p>
            <a:pPr algn="ctr"/>
            <a:endParaRPr lang="en-US" altLang="zh-CN" sz="800" dirty="0">
              <a:solidFill>
                <a:schemeClr val="bg2">
                  <a:lumMod val="50000"/>
                </a:schemeClr>
              </a:solidFill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  <a:p>
            <a:pPr algn="ctr"/>
            <a:r>
              <a:rPr lang="en-US" altLang="zh-CN" sz="800" dirty="0">
                <a:solidFill>
                  <a:schemeClr val="bg2">
                    <a:lumMod val="50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TensorFlow </a:t>
            </a:r>
          </a:p>
          <a:p>
            <a:pPr algn="ctr"/>
            <a:r>
              <a:rPr lang="en-US" altLang="zh-CN" sz="800" dirty="0">
                <a:solidFill>
                  <a:schemeClr val="bg2">
                    <a:lumMod val="50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Serving</a:t>
            </a: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493E645A-FAB0-2E43-B55F-0E8A1A9A829B}"/>
              </a:ext>
            </a:extLst>
          </p:cNvPr>
          <p:cNvSpPr/>
          <p:nvPr/>
        </p:nvSpPr>
        <p:spPr>
          <a:xfrm>
            <a:off x="9804368" y="2320207"/>
            <a:ext cx="1008000" cy="863167"/>
          </a:xfrm>
          <a:prstGeom prst="rect">
            <a:avLst/>
          </a:prstGeom>
          <a:ln w="9525">
            <a:solidFill>
              <a:schemeClr val="tx1"/>
            </a:solidFill>
          </a:ln>
        </p:spPr>
        <p:txBody>
          <a:bodyPr wrap="square" tIns="72000" bIns="7200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800" b="1" dirty="0">
                <a:latin typeface="+mn-ea"/>
              </a:rPr>
              <a:t>模型在线更新</a:t>
            </a:r>
            <a:endParaRPr lang="en-US" altLang="zh-CN" sz="800" b="1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800" dirty="0">
                <a:solidFill>
                  <a:schemeClr val="bg2">
                    <a:lumMod val="50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在线学习</a:t>
            </a:r>
            <a:endParaRPr lang="en-US" altLang="zh-CN" sz="800" dirty="0">
              <a:solidFill>
                <a:schemeClr val="bg2">
                  <a:lumMod val="50000"/>
                </a:schemeClr>
              </a:solidFill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800" dirty="0">
                <a:solidFill>
                  <a:schemeClr val="bg2">
                    <a:lumMod val="50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特混合更新策略</a:t>
            </a:r>
            <a:endParaRPr lang="en-US" altLang="zh-CN" sz="800" dirty="0">
              <a:solidFill>
                <a:schemeClr val="bg2">
                  <a:lumMod val="50000"/>
                </a:schemeClr>
              </a:solidFill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800" dirty="0">
                <a:solidFill>
                  <a:schemeClr val="bg2">
                    <a:lumMod val="50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特征实时性</a:t>
            </a:r>
            <a:endParaRPr lang="en-US" altLang="zh-CN" sz="800" dirty="0">
              <a:solidFill>
                <a:schemeClr val="bg2">
                  <a:lumMod val="50000"/>
                </a:schemeClr>
              </a:solidFill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1655A7FD-33D9-404F-89CF-B897B87869F1}"/>
              </a:ext>
            </a:extLst>
          </p:cNvPr>
          <p:cNvSpPr/>
          <p:nvPr/>
        </p:nvSpPr>
        <p:spPr>
          <a:xfrm>
            <a:off x="9804368" y="4349088"/>
            <a:ext cx="1008000" cy="678501"/>
          </a:xfrm>
          <a:prstGeom prst="rect">
            <a:avLst/>
          </a:prstGeom>
          <a:ln w="9525">
            <a:solidFill>
              <a:schemeClr val="tx1"/>
            </a:solidFill>
          </a:ln>
        </p:spPr>
        <p:txBody>
          <a:bodyPr wrap="square" tIns="72000" bIns="7200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800" b="1" dirty="0">
                <a:latin typeface="+mn-ea"/>
              </a:rPr>
              <a:t>模型离线训练</a:t>
            </a:r>
            <a:endParaRPr lang="en-US" altLang="zh-CN" sz="800" b="1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800" dirty="0">
                <a:solidFill>
                  <a:schemeClr val="bg2">
                    <a:lumMod val="50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Spark  </a:t>
            </a:r>
            <a:r>
              <a:rPr lang="en-US" altLang="zh-CN" sz="800" dirty="0" err="1">
                <a:solidFill>
                  <a:schemeClr val="bg2">
                    <a:lumMod val="50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PyTorch</a:t>
            </a:r>
            <a:endParaRPr lang="en-US" altLang="zh-CN" sz="800" dirty="0">
              <a:solidFill>
                <a:schemeClr val="bg2">
                  <a:lumMod val="50000"/>
                </a:schemeClr>
              </a:solidFill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800" dirty="0" err="1">
                <a:solidFill>
                  <a:schemeClr val="bg2">
                    <a:lumMod val="50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MLIib</a:t>
            </a:r>
            <a:r>
              <a:rPr lang="en-US" altLang="zh-CN" sz="800" dirty="0">
                <a:solidFill>
                  <a:schemeClr val="bg2">
                    <a:lumMod val="50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 TensorFlow</a:t>
            </a:r>
          </a:p>
        </p:txBody>
      </p:sp>
      <p:cxnSp>
        <p:nvCxnSpPr>
          <p:cNvPr id="55" name="直线箭头连接符 10">
            <a:extLst>
              <a:ext uri="{FF2B5EF4-FFF2-40B4-BE49-F238E27FC236}">
                <a16:creationId xmlns:a16="http://schemas.microsoft.com/office/drawing/2014/main" id="{68F6BE12-28EC-FD46-BCFE-27C2B345A62D}"/>
              </a:ext>
            </a:extLst>
          </p:cNvPr>
          <p:cNvCxnSpPr>
            <a:cxnSpLocks/>
            <a:stCxn id="44" idx="1"/>
          </p:cNvCxnSpPr>
          <p:nvPr/>
        </p:nvCxnSpPr>
        <p:spPr>
          <a:xfrm flipH="1">
            <a:off x="9252620" y="4688339"/>
            <a:ext cx="551748" cy="0"/>
          </a:xfrm>
          <a:prstGeom prst="straightConnector1">
            <a:avLst/>
          </a:prstGeom>
          <a:ln w="9525">
            <a:headEnd w="lg" len="lg"/>
            <a:tailEnd type="triangle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直线箭头连接符 10">
            <a:extLst>
              <a:ext uri="{FF2B5EF4-FFF2-40B4-BE49-F238E27FC236}">
                <a16:creationId xmlns:a16="http://schemas.microsoft.com/office/drawing/2014/main" id="{EF38B0F2-723F-C948-936D-31F9259DB3B0}"/>
              </a:ext>
            </a:extLst>
          </p:cNvPr>
          <p:cNvCxnSpPr>
            <a:cxnSpLocks/>
            <a:stCxn id="43" idx="1"/>
          </p:cNvCxnSpPr>
          <p:nvPr/>
        </p:nvCxnSpPr>
        <p:spPr>
          <a:xfrm flipH="1">
            <a:off x="9252620" y="2751791"/>
            <a:ext cx="551748" cy="1"/>
          </a:xfrm>
          <a:prstGeom prst="straightConnector1">
            <a:avLst/>
          </a:prstGeom>
          <a:ln w="9525">
            <a:headEnd w="lg" len="lg"/>
            <a:tailEnd type="triangle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矩形 62">
            <a:extLst>
              <a:ext uri="{FF2B5EF4-FFF2-40B4-BE49-F238E27FC236}">
                <a16:creationId xmlns:a16="http://schemas.microsoft.com/office/drawing/2014/main" id="{D9C722A5-26CB-5340-B324-8FE5B9792DA9}"/>
              </a:ext>
            </a:extLst>
          </p:cNvPr>
          <p:cNvSpPr/>
          <p:nvPr/>
        </p:nvSpPr>
        <p:spPr>
          <a:xfrm>
            <a:off x="9757256" y="3202946"/>
            <a:ext cx="1201448" cy="678437"/>
          </a:xfrm>
          <a:prstGeom prst="rect">
            <a:avLst/>
          </a:prstGeom>
          <a:ln w="9525">
            <a:noFill/>
          </a:ln>
        </p:spPr>
        <p:txBody>
          <a:bodyPr wrap="square" tIns="72000" bIns="7200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800" dirty="0">
                <a:latin typeface="+mn-ea"/>
              </a:rPr>
              <a:t>线上评估</a:t>
            </a:r>
            <a:endParaRPr lang="en-US" altLang="zh-CN" sz="800" dirty="0">
              <a:latin typeface="+mn-ea"/>
            </a:endParaRPr>
          </a:p>
          <a:p>
            <a:pPr marL="0" lvl="1">
              <a:lnSpc>
                <a:spcPct val="150000"/>
              </a:lnSpc>
            </a:pPr>
            <a:r>
              <a:rPr lang="en-US" altLang="zh-CN" sz="800" dirty="0">
                <a:solidFill>
                  <a:schemeClr val="bg2">
                    <a:lumMod val="50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Interleaving</a:t>
            </a:r>
            <a:r>
              <a:rPr lang="zh-CN" altLang="en-US" sz="800" dirty="0">
                <a:solidFill>
                  <a:schemeClr val="bg2">
                    <a:lumMod val="50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测试</a:t>
            </a:r>
            <a:endParaRPr lang="en-US" altLang="zh-CN" sz="800" dirty="0">
              <a:solidFill>
                <a:schemeClr val="bg2">
                  <a:lumMod val="50000"/>
                </a:schemeClr>
              </a:solidFill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  <a:p>
            <a:pPr marL="0" lvl="1">
              <a:lnSpc>
                <a:spcPct val="150000"/>
              </a:lnSpc>
            </a:pPr>
            <a:r>
              <a:rPr lang="zh-CN" altLang="en-US" sz="800" dirty="0">
                <a:solidFill>
                  <a:schemeClr val="bg2">
                    <a:lumMod val="50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线上</a:t>
            </a:r>
            <a:r>
              <a:rPr lang="en-US" altLang="zh-CN" sz="800" dirty="0">
                <a:solidFill>
                  <a:schemeClr val="bg2">
                    <a:lumMod val="50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A/B</a:t>
            </a:r>
            <a:r>
              <a:rPr lang="zh-CN" altLang="en-US" sz="800" dirty="0">
                <a:solidFill>
                  <a:schemeClr val="bg2">
                    <a:lumMod val="50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测试</a:t>
            </a:r>
            <a:endParaRPr lang="en-US" altLang="zh-CN" sz="800" dirty="0">
              <a:solidFill>
                <a:schemeClr val="bg2">
                  <a:lumMod val="50000"/>
                </a:schemeClr>
              </a:solidFill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880D416C-AA7E-D948-9169-04CF347F36C1}"/>
              </a:ext>
            </a:extLst>
          </p:cNvPr>
          <p:cNvSpPr/>
          <p:nvPr/>
        </p:nvSpPr>
        <p:spPr>
          <a:xfrm>
            <a:off x="9757255" y="5073161"/>
            <a:ext cx="2121531" cy="1047769"/>
          </a:xfrm>
          <a:prstGeom prst="rect">
            <a:avLst/>
          </a:prstGeom>
          <a:ln w="9525">
            <a:noFill/>
          </a:ln>
        </p:spPr>
        <p:txBody>
          <a:bodyPr wrap="square" tIns="72000" bIns="7200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800" dirty="0">
                <a:latin typeface="+mn-ea"/>
              </a:rPr>
              <a:t>合理选择优化目标</a:t>
            </a:r>
            <a:endParaRPr lang="en-US" altLang="zh-CN" sz="8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800" dirty="0">
                <a:latin typeface="+mn-ea"/>
              </a:rPr>
              <a:t>业务与模型结构结合</a:t>
            </a:r>
            <a:endParaRPr lang="en-US" altLang="zh-CN" sz="800" b="1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800" dirty="0">
                <a:latin typeface="+mn-ea"/>
              </a:rPr>
              <a:t>离线评估</a:t>
            </a:r>
            <a:endParaRPr lang="en-US" altLang="zh-CN" sz="800" dirty="0">
              <a:latin typeface="+mn-ea"/>
            </a:endParaRPr>
          </a:p>
          <a:p>
            <a:pPr marL="180975" lvl="1" indent="-88900">
              <a:lnSpc>
                <a:spcPct val="150000"/>
              </a:lnSpc>
              <a:buFont typeface="系统字体常规体"/>
              <a:buChar char="▪"/>
            </a:pPr>
            <a:r>
              <a:rPr lang="zh-CN" altLang="en-US" sz="800" dirty="0">
                <a:solidFill>
                  <a:schemeClr val="bg2">
                    <a:lumMod val="50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常规离线评估（</a:t>
            </a:r>
            <a:r>
              <a:rPr lang="en-US" altLang="zh-CN" sz="800" dirty="0">
                <a:solidFill>
                  <a:schemeClr val="bg2">
                    <a:lumMod val="50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AUC</a:t>
            </a:r>
            <a:r>
              <a:rPr lang="zh-CN" altLang="en-US" sz="800" dirty="0">
                <a:solidFill>
                  <a:schemeClr val="bg2">
                    <a:lumMod val="50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、</a:t>
            </a:r>
            <a:r>
              <a:rPr lang="en-US" altLang="zh-CN" sz="800" dirty="0">
                <a:solidFill>
                  <a:schemeClr val="bg2">
                    <a:lumMod val="50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Recall</a:t>
            </a:r>
            <a:r>
              <a:rPr lang="zh-CN" altLang="en-US" sz="800" dirty="0">
                <a:solidFill>
                  <a:schemeClr val="bg2">
                    <a:lumMod val="50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、</a:t>
            </a:r>
            <a:r>
              <a:rPr lang="en-US" altLang="zh-CN" sz="800" dirty="0">
                <a:solidFill>
                  <a:schemeClr val="bg2">
                    <a:lumMod val="50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RMSE</a:t>
            </a:r>
            <a:r>
              <a:rPr lang="zh-CN" altLang="en-US" sz="800" dirty="0">
                <a:solidFill>
                  <a:schemeClr val="bg2">
                    <a:lumMod val="50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）</a:t>
            </a:r>
            <a:endParaRPr lang="en-US" altLang="zh-CN" sz="800" dirty="0">
              <a:solidFill>
                <a:schemeClr val="bg2">
                  <a:lumMod val="50000"/>
                </a:schemeClr>
              </a:solidFill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  <a:p>
            <a:pPr marL="180975" lvl="1" indent="-88900">
              <a:lnSpc>
                <a:spcPct val="150000"/>
              </a:lnSpc>
              <a:buFont typeface="系统字体常规体"/>
              <a:buChar char="▪"/>
            </a:pPr>
            <a:r>
              <a:rPr lang="en-US" altLang="zh-CN" sz="800" dirty="0">
                <a:solidFill>
                  <a:schemeClr val="bg2">
                    <a:lumMod val="50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Replay</a:t>
            </a:r>
            <a:r>
              <a:rPr lang="zh-CN" altLang="en-US" sz="800" dirty="0">
                <a:solidFill>
                  <a:schemeClr val="bg2">
                    <a:lumMod val="50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线下模拟评估</a:t>
            </a:r>
            <a:endParaRPr lang="en-US" altLang="zh-CN" sz="800" dirty="0">
              <a:solidFill>
                <a:schemeClr val="bg2">
                  <a:lumMod val="50000"/>
                </a:schemeClr>
              </a:solidFill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</p:txBody>
      </p:sp>
      <p:sp>
        <p:nvSpPr>
          <p:cNvPr id="68" name="矩形 67">
            <a:extLst>
              <a:ext uri="{FF2B5EF4-FFF2-40B4-BE49-F238E27FC236}">
                <a16:creationId xmlns:a16="http://schemas.microsoft.com/office/drawing/2014/main" id="{46414369-3E6B-9144-9AC5-2BB2A86C4F1D}"/>
              </a:ext>
            </a:extLst>
          </p:cNvPr>
          <p:cNvSpPr/>
          <p:nvPr/>
        </p:nvSpPr>
        <p:spPr>
          <a:xfrm>
            <a:off x="5823787" y="4378597"/>
            <a:ext cx="2399693" cy="84303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txBody>
          <a:bodyPr wrap="square" tIns="72000" bIns="72000">
            <a:spAutoFit/>
          </a:bodyPr>
          <a:lstStyle/>
          <a:p>
            <a:pPr algn="ctr">
              <a:spcAft>
                <a:spcPts val="400"/>
              </a:spcAft>
            </a:pPr>
            <a:r>
              <a:rPr lang="zh-CN" altLang="en-US" sz="1000" dirty="0">
                <a:latin typeface="+mn-ea"/>
              </a:rPr>
              <a:t>补充策略与算法</a:t>
            </a:r>
            <a:endParaRPr lang="en-US" altLang="zh-CN" sz="1000" dirty="0">
              <a:latin typeface="+mn-ea"/>
            </a:endParaRPr>
          </a:p>
          <a:p>
            <a:pPr algn="ctr"/>
            <a:r>
              <a:rPr lang="zh-CN" altLang="en-US" sz="800" dirty="0">
                <a:solidFill>
                  <a:schemeClr val="bg2">
                    <a:lumMod val="50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多样性</a:t>
            </a:r>
            <a:endParaRPr lang="en-US" altLang="zh-CN" sz="800" dirty="0">
              <a:solidFill>
                <a:schemeClr val="bg2">
                  <a:lumMod val="50000"/>
                </a:schemeClr>
              </a:solidFill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  <a:p>
            <a:pPr algn="ctr"/>
            <a:r>
              <a:rPr lang="zh-CN" altLang="en-US" sz="800" dirty="0">
                <a:solidFill>
                  <a:schemeClr val="bg2">
                    <a:lumMod val="50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实时性</a:t>
            </a:r>
            <a:endParaRPr lang="en-US" altLang="zh-CN" sz="800" dirty="0">
              <a:solidFill>
                <a:schemeClr val="bg2">
                  <a:lumMod val="50000"/>
                </a:schemeClr>
              </a:solidFill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  <a:p>
            <a:pPr algn="ctr"/>
            <a:r>
              <a:rPr lang="zh-CN" altLang="en-US" sz="800" dirty="0">
                <a:solidFill>
                  <a:schemeClr val="bg2">
                    <a:lumMod val="50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流行度</a:t>
            </a:r>
            <a:endParaRPr lang="en-US" altLang="zh-CN" sz="800" dirty="0">
              <a:solidFill>
                <a:schemeClr val="bg2">
                  <a:lumMod val="50000"/>
                </a:schemeClr>
              </a:solidFill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  <a:p>
            <a:pPr algn="ctr"/>
            <a:r>
              <a:rPr lang="zh-CN" altLang="en-US" sz="800" dirty="0">
                <a:solidFill>
                  <a:schemeClr val="bg2">
                    <a:lumMod val="50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新鲜度</a:t>
            </a:r>
            <a:endParaRPr lang="en-US" altLang="zh-CN" sz="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9" name="梯形 68">
            <a:extLst>
              <a:ext uri="{FF2B5EF4-FFF2-40B4-BE49-F238E27FC236}">
                <a16:creationId xmlns:a16="http://schemas.microsoft.com/office/drawing/2014/main" id="{8097641D-D859-CD41-87E8-3077267FE953}"/>
              </a:ext>
            </a:extLst>
          </p:cNvPr>
          <p:cNvSpPr/>
          <p:nvPr/>
        </p:nvSpPr>
        <p:spPr>
          <a:xfrm flipV="1">
            <a:off x="6222928" y="2224571"/>
            <a:ext cx="1604789" cy="983300"/>
          </a:xfrm>
          <a:prstGeom prst="trapezoid">
            <a:avLst>
              <a:gd name="adj" fmla="val 22675"/>
            </a:avLst>
          </a:prstGeom>
          <a:solidFill>
            <a:schemeClr val="bg1"/>
          </a:solidFill>
          <a:ln w="9525">
            <a:solidFill>
              <a:schemeClr val="tx1"/>
            </a:solidFill>
          </a:ln>
        </p:spPr>
        <p:txBody>
          <a:bodyPr vert="horz" wrap="square" tIns="72000" bIns="72000" anchor="ctr">
            <a:noAutofit/>
          </a:bodyPr>
          <a:lstStyle/>
          <a:p>
            <a:pPr>
              <a:lnSpc>
                <a:spcPct val="150000"/>
              </a:lnSpc>
            </a:pPr>
            <a:endParaRPr lang="zh-CN" altLang="en-US" sz="800" dirty="0">
              <a:solidFill>
                <a:schemeClr val="bg2">
                  <a:lumMod val="50000"/>
                </a:schemeClr>
              </a:solidFill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</p:txBody>
      </p:sp>
      <p:sp>
        <p:nvSpPr>
          <p:cNvPr id="70" name="梯形 69">
            <a:extLst>
              <a:ext uri="{FF2B5EF4-FFF2-40B4-BE49-F238E27FC236}">
                <a16:creationId xmlns:a16="http://schemas.microsoft.com/office/drawing/2014/main" id="{305338BF-635D-0046-8FF9-5948D6899BED}"/>
              </a:ext>
            </a:extLst>
          </p:cNvPr>
          <p:cNvSpPr/>
          <p:nvPr/>
        </p:nvSpPr>
        <p:spPr>
          <a:xfrm flipV="1">
            <a:off x="6476792" y="3356446"/>
            <a:ext cx="1097060" cy="877939"/>
          </a:xfrm>
          <a:prstGeom prst="trapezoid">
            <a:avLst>
              <a:gd name="adj" fmla="val 17069"/>
            </a:avLst>
          </a:prstGeom>
          <a:solidFill>
            <a:schemeClr val="bg1"/>
          </a:solidFill>
          <a:ln w="9525">
            <a:solidFill>
              <a:schemeClr val="tx1"/>
            </a:solidFill>
          </a:ln>
        </p:spPr>
        <p:txBody>
          <a:bodyPr vert="horz" wrap="square" tIns="72000" bIns="72000" anchor="ctr">
            <a:noAutofit/>
          </a:bodyPr>
          <a:lstStyle/>
          <a:p>
            <a:pPr>
              <a:lnSpc>
                <a:spcPct val="150000"/>
              </a:lnSpc>
            </a:pPr>
            <a:endParaRPr lang="zh-CN" altLang="en-US" sz="800" dirty="0">
              <a:solidFill>
                <a:schemeClr val="bg2">
                  <a:lumMod val="50000"/>
                </a:schemeClr>
              </a:solidFill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8E40F8A3-38E8-9049-B16C-B045DB7323C3}"/>
              </a:ext>
            </a:extLst>
          </p:cNvPr>
          <p:cNvSpPr txBox="1"/>
          <p:nvPr/>
        </p:nvSpPr>
        <p:spPr>
          <a:xfrm>
            <a:off x="6650696" y="2259599"/>
            <a:ext cx="987962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400"/>
              </a:spcAft>
            </a:pPr>
            <a:r>
              <a:rPr lang="zh-CN" altLang="en-US" sz="1000" dirty="0">
                <a:latin typeface="+mn-ea"/>
              </a:rPr>
              <a:t>召回层</a:t>
            </a:r>
            <a:endParaRPr lang="en-US" altLang="zh-CN" sz="1000" dirty="0">
              <a:latin typeface="+mn-ea"/>
            </a:endParaRPr>
          </a:p>
          <a:p>
            <a:r>
              <a:rPr lang="en-US" altLang="zh-CN" sz="800" dirty="0">
                <a:solidFill>
                  <a:schemeClr val="bg2">
                    <a:lumMod val="50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Embedding</a:t>
            </a:r>
          </a:p>
          <a:p>
            <a:r>
              <a:rPr lang="zh-CN" altLang="en-US" sz="800" dirty="0">
                <a:solidFill>
                  <a:schemeClr val="bg2">
                    <a:lumMod val="50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局部敏感哈希</a:t>
            </a:r>
            <a:endParaRPr lang="en-US" altLang="zh-CN" sz="800" dirty="0">
              <a:solidFill>
                <a:schemeClr val="bg2">
                  <a:lumMod val="50000"/>
                </a:schemeClr>
              </a:solidFill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  <a:p>
            <a:r>
              <a:rPr lang="zh-CN" altLang="en-US" sz="800" dirty="0">
                <a:solidFill>
                  <a:schemeClr val="bg2">
                    <a:lumMod val="50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热门物品召回</a:t>
            </a:r>
            <a:endParaRPr lang="en-US" altLang="zh-CN" sz="800" dirty="0">
              <a:solidFill>
                <a:schemeClr val="bg2">
                  <a:lumMod val="50000"/>
                </a:schemeClr>
              </a:solidFill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  <a:p>
            <a:r>
              <a:rPr lang="zh-CN" altLang="en-US" sz="800" dirty="0">
                <a:solidFill>
                  <a:schemeClr val="bg2">
                    <a:lumMod val="50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社交关系召回</a:t>
            </a:r>
            <a:endParaRPr lang="en-US" altLang="zh-CN" sz="800" dirty="0">
              <a:solidFill>
                <a:schemeClr val="bg2">
                  <a:lumMod val="50000"/>
                </a:schemeClr>
              </a:solidFill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  <a:p>
            <a:r>
              <a:rPr lang="zh-CN" altLang="en-US" sz="800" dirty="0">
                <a:solidFill>
                  <a:schemeClr val="bg2">
                    <a:lumMod val="50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新鲜物品召回</a:t>
            </a:r>
            <a:endParaRPr lang="zh-CN" altLang="en-US" sz="800" dirty="0">
              <a:latin typeface="+mn-ea"/>
            </a:endParaRPr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A6FF76C8-8770-3B47-9E33-D1B72A1AB5B8}"/>
              </a:ext>
            </a:extLst>
          </p:cNvPr>
          <p:cNvSpPr txBox="1"/>
          <p:nvPr/>
        </p:nvSpPr>
        <p:spPr>
          <a:xfrm>
            <a:off x="6618454" y="3403661"/>
            <a:ext cx="902811" cy="7899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400"/>
              </a:spcAft>
            </a:pPr>
            <a:r>
              <a:rPr lang="zh-CN" altLang="en-US" sz="1000" dirty="0">
                <a:latin typeface="+mn-ea"/>
              </a:rPr>
              <a:t>排序层</a:t>
            </a:r>
            <a:endParaRPr lang="en-US" altLang="zh-CN" sz="1000" dirty="0">
              <a:latin typeface="+mn-ea"/>
            </a:endParaRPr>
          </a:p>
          <a:p>
            <a:r>
              <a:rPr lang="zh-CN" altLang="en-US" sz="800" dirty="0">
                <a:solidFill>
                  <a:schemeClr val="bg2">
                    <a:lumMod val="50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协同过滤类模型</a:t>
            </a:r>
            <a:endParaRPr lang="en-US" altLang="zh-CN" sz="800" dirty="0">
              <a:solidFill>
                <a:schemeClr val="bg2">
                  <a:lumMod val="50000"/>
                </a:schemeClr>
              </a:solidFill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  <a:p>
            <a:r>
              <a:rPr lang="en-US" altLang="zh-CN" sz="800" dirty="0">
                <a:solidFill>
                  <a:schemeClr val="bg2">
                    <a:lumMod val="50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LR</a:t>
            </a:r>
            <a:r>
              <a:rPr lang="zh-CN" altLang="en-US" sz="800" dirty="0">
                <a:solidFill>
                  <a:schemeClr val="bg2">
                    <a:lumMod val="50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、</a:t>
            </a:r>
            <a:r>
              <a:rPr lang="en-US" altLang="zh-CN" sz="800" dirty="0">
                <a:solidFill>
                  <a:schemeClr val="bg2">
                    <a:lumMod val="50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FM</a:t>
            </a:r>
            <a:r>
              <a:rPr lang="zh-CN" altLang="en-US" sz="800" dirty="0">
                <a:solidFill>
                  <a:schemeClr val="bg2">
                    <a:lumMod val="50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、</a:t>
            </a:r>
            <a:r>
              <a:rPr lang="en-US" altLang="zh-CN" sz="800" dirty="0">
                <a:solidFill>
                  <a:schemeClr val="bg2">
                    <a:lumMod val="50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MLR</a:t>
            </a:r>
          </a:p>
          <a:p>
            <a:r>
              <a:rPr lang="zh-CN" altLang="en-US" sz="800" dirty="0">
                <a:solidFill>
                  <a:schemeClr val="bg2">
                    <a:lumMod val="50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组合类模型</a:t>
            </a:r>
            <a:endParaRPr lang="en-US" altLang="zh-CN" sz="800" dirty="0">
              <a:solidFill>
                <a:schemeClr val="bg2">
                  <a:lumMod val="50000"/>
                </a:schemeClr>
              </a:solidFill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  <a:p>
            <a:r>
              <a:rPr lang="zh-CN" altLang="en-US" sz="800" dirty="0">
                <a:solidFill>
                  <a:schemeClr val="bg2">
                    <a:lumMod val="50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深度学习模型</a:t>
            </a:r>
            <a:endParaRPr lang="zh-CN" altLang="en-US" sz="800" dirty="0">
              <a:latin typeface="+mn-ea"/>
            </a:endParaRPr>
          </a:p>
        </p:txBody>
      </p:sp>
      <p:cxnSp>
        <p:nvCxnSpPr>
          <p:cNvPr id="50" name="直线箭头连接符 10">
            <a:extLst>
              <a:ext uri="{FF2B5EF4-FFF2-40B4-BE49-F238E27FC236}">
                <a16:creationId xmlns:a16="http://schemas.microsoft.com/office/drawing/2014/main" id="{2BB9CAC2-AC55-9B47-A58E-504C844D112B}"/>
              </a:ext>
            </a:extLst>
          </p:cNvPr>
          <p:cNvCxnSpPr>
            <a:cxnSpLocks/>
          </p:cNvCxnSpPr>
          <p:nvPr/>
        </p:nvCxnSpPr>
        <p:spPr>
          <a:xfrm>
            <a:off x="7449865" y="1577819"/>
            <a:ext cx="0" cy="482738"/>
          </a:xfrm>
          <a:prstGeom prst="straightConnector1">
            <a:avLst/>
          </a:prstGeom>
          <a:ln w="9525">
            <a:headEnd w="lg" len="lg"/>
            <a:tailEnd type="triangle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直线箭头连接符 10">
            <a:extLst>
              <a:ext uri="{FF2B5EF4-FFF2-40B4-BE49-F238E27FC236}">
                <a16:creationId xmlns:a16="http://schemas.microsoft.com/office/drawing/2014/main" id="{BEA1263F-E25E-614D-B792-3A5DF27F8DA9}"/>
              </a:ext>
            </a:extLst>
          </p:cNvPr>
          <p:cNvCxnSpPr>
            <a:cxnSpLocks/>
            <a:stCxn id="67" idx="2"/>
            <a:endCxn id="47" idx="0"/>
          </p:cNvCxnSpPr>
          <p:nvPr/>
        </p:nvCxnSpPr>
        <p:spPr>
          <a:xfrm flipH="1">
            <a:off x="7444656" y="5407064"/>
            <a:ext cx="5209" cy="558672"/>
          </a:xfrm>
          <a:prstGeom prst="straightConnector1">
            <a:avLst/>
          </a:prstGeom>
          <a:ln w="9525">
            <a:headEnd w="lg" len="lg"/>
            <a:tailEnd type="triangle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箭头: 下 44">
            <a:extLst>
              <a:ext uri="{FF2B5EF4-FFF2-40B4-BE49-F238E27FC236}">
                <a16:creationId xmlns:a16="http://schemas.microsoft.com/office/drawing/2014/main" id="{04F2F4C3-2440-C044-BD30-DEDF33666E2F}"/>
              </a:ext>
            </a:extLst>
          </p:cNvPr>
          <p:cNvSpPr/>
          <p:nvPr/>
        </p:nvSpPr>
        <p:spPr>
          <a:xfrm rot="16200000">
            <a:off x="5135503" y="3321762"/>
            <a:ext cx="453471" cy="493835"/>
          </a:xfrm>
          <a:prstGeom prst="downArrow">
            <a:avLst>
              <a:gd name="adj1" fmla="val 46550"/>
              <a:gd name="adj2" fmla="val 50000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800">
              <a:solidFill>
                <a:schemeClr val="tx1"/>
              </a:solidFill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773797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2CA3232-D5AE-7446-A4BE-8F5A21090C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654" y="1855814"/>
            <a:ext cx="4501452" cy="3661181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F706A077-82F7-3E49-9022-30C344C38617}"/>
              </a:ext>
            </a:extLst>
          </p:cNvPr>
          <p:cNvSpPr/>
          <p:nvPr/>
        </p:nvSpPr>
        <p:spPr>
          <a:xfrm>
            <a:off x="5115190" y="1041120"/>
            <a:ext cx="1217220" cy="330072"/>
          </a:xfrm>
          <a:prstGeom prst="rect">
            <a:avLst/>
          </a:prstGeom>
          <a:solidFill>
            <a:srgbClr val="F8FCFF"/>
          </a:solidFill>
          <a:ln w="9525"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/>
            <a:r>
              <a:rPr lang="en-US" altLang="zh-CN" sz="1200">
                <a:latin typeface="PingFang SC Thin" panose="020B0200000000000000" pitchFamily="34" charset="-122"/>
                <a:ea typeface="PingFang SC Thin" panose="020B0200000000000000" pitchFamily="34" charset="-122"/>
              </a:rPr>
              <a:t>UserCF</a:t>
            </a:r>
            <a:endParaRPr lang="zh-CN" altLang="en-US" sz="1200" dirty="0">
              <a:latin typeface="PingFang SC Thin" panose="020B0200000000000000" pitchFamily="34" charset="-122"/>
              <a:ea typeface="PingFang SC Thin" panose="020B0200000000000000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8CC8446-4B91-5842-8E15-57B1C7555AD2}"/>
              </a:ext>
            </a:extLst>
          </p:cNvPr>
          <p:cNvSpPr/>
          <p:nvPr/>
        </p:nvSpPr>
        <p:spPr>
          <a:xfrm>
            <a:off x="6529091" y="1041120"/>
            <a:ext cx="1217220" cy="330072"/>
          </a:xfrm>
          <a:prstGeom prst="rect">
            <a:avLst/>
          </a:prstGeom>
          <a:solidFill>
            <a:srgbClr val="F8FCFF"/>
          </a:solidFill>
          <a:ln w="9525"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/>
            <a:r>
              <a:rPr lang="en-US" altLang="zh-CN" sz="1200" dirty="0" err="1">
                <a:latin typeface="PingFang SC Thin" panose="020B0200000000000000" pitchFamily="34" charset="-122"/>
                <a:ea typeface="PingFang SC Thin" panose="020B0200000000000000" pitchFamily="34" charset="-122"/>
              </a:rPr>
              <a:t>ItemCF</a:t>
            </a:r>
            <a:endParaRPr lang="zh-CN" altLang="en-US" sz="1200" dirty="0">
              <a:latin typeface="PingFang SC Thin" panose="020B0200000000000000" pitchFamily="34" charset="-122"/>
              <a:ea typeface="PingFang SC Thin" panose="020B0200000000000000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5D569CA-D4CE-BC4D-AD42-A303952BB1ED}"/>
              </a:ext>
            </a:extLst>
          </p:cNvPr>
          <p:cNvSpPr/>
          <p:nvPr/>
        </p:nvSpPr>
        <p:spPr>
          <a:xfrm>
            <a:off x="5854428" y="2155705"/>
            <a:ext cx="1217220" cy="3608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/>
            <a:r>
              <a:rPr lang="en-US" altLang="zh-CN" sz="1400" b="1" dirty="0"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CF</a:t>
            </a:r>
            <a:endParaRPr lang="zh-CN" altLang="en-US" sz="1400" b="1" dirty="0"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1E283C6D-C26D-6C4C-9BD1-F0534B628501}"/>
              </a:ext>
            </a:extLst>
          </p:cNvPr>
          <p:cNvSpPr/>
          <p:nvPr/>
        </p:nvSpPr>
        <p:spPr>
          <a:xfrm>
            <a:off x="5854428" y="3908725"/>
            <a:ext cx="1217220" cy="360850"/>
          </a:xfrm>
          <a:prstGeom prst="rect">
            <a:avLst/>
          </a:prstGeom>
          <a:solidFill>
            <a:srgbClr val="F8FCFF"/>
          </a:solidFill>
          <a:ln w="9525"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/>
            <a:r>
              <a:rPr lang="en-US" altLang="zh-CN" sz="1200">
                <a:latin typeface="PingFang SC Thin" panose="020B0200000000000000" pitchFamily="34" charset="-122"/>
                <a:ea typeface="PingFang SC Thin" panose="020B0200000000000000" pitchFamily="34" charset="-122"/>
              </a:rPr>
              <a:t>M</a:t>
            </a:r>
            <a:r>
              <a:rPr lang="en-US" altLang="zh-CN" sz="1200" dirty="0">
                <a:latin typeface="PingFang SC Thin" panose="020B0200000000000000" pitchFamily="34" charset="-122"/>
                <a:ea typeface="PingFang SC Thin" panose="020B0200000000000000" pitchFamily="34" charset="-122"/>
              </a:rPr>
              <a:t>F</a:t>
            </a:r>
            <a:endParaRPr lang="zh-CN" altLang="en-US" sz="1200" dirty="0">
              <a:latin typeface="PingFang SC Thin" panose="020B0200000000000000" pitchFamily="34" charset="-122"/>
              <a:ea typeface="PingFang SC Thin" panose="020B0200000000000000" pitchFamily="34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FBA5566C-1DA5-184B-85BE-E871F49896E6}"/>
              </a:ext>
            </a:extLst>
          </p:cNvPr>
          <p:cNvSpPr/>
          <p:nvPr/>
        </p:nvSpPr>
        <p:spPr>
          <a:xfrm>
            <a:off x="8399037" y="3908725"/>
            <a:ext cx="1217220" cy="360850"/>
          </a:xfrm>
          <a:prstGeom prst="rect">
            <a:avLst/>
          </a:prstGeom>
          <a:solidFill>
            <a:srgbClr val="FFF9E5"/>
          </a:solidFill>
          <a:ln w="9525">
            <a:solidFill>
              <a:srgbClr val="E4D28F"/>
            </a:solidFill>
          </a:ln>
        </p:spPr>
        <p:txBody>
          <a:bodyPr wrap="square" tIns="72000" bIns="72000">
            <a:spAutoFit/>
          </a:bodyPr>
          <a:lstStyle/>
          <a:p>
            <a:pPr algn="ctr"/>
            <a:r>
              <a:rPr lang="en-US" altLang="zh-CN" sz="1200" dirty="0">
                <a:latin typeface="PingFang SC Thin" panose="020B0200000000000000" pitchFamily="34" charset="-122"/>
                <a:ea typeface="PingFang SC Thin" panose="020B0200000000000000" pitchFamily="34" charset="-122"/>
              </a:rPr>
              <a:t>FM</a:t>
            </a:r>
            <a:endParaRPr lang="zh-CN" altLang="en-US" sz="1200" dirty="0">
              <a:latin typeface="PingFang SC Thin" panose="020B0200000000000000" pitchFamily="34" charset="-122"/>
              <a:ea typeface="PingFang SC Thin" panose="020B0200000000000000" pitchFamily="34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E3777E13-3160-1D46-8598-3A44574F1854}"/>
              </a:ext>
            </a:extLst>
          </p:cNvPr>
          <p:cNvSpPr/>
          <p:nvPr/>
        </p:nvSpPr>
        <p:spPr>
          <a:xfrm>
            <a:off x="8399037" y="4884495"/>
            <a:ext cx="1217220" cy="330072"/>
          </a:xfrm>
          <a:prstGeom prst="rect">
            <a:avLst/>
          </a:prstGeom>
          <a:solidFill>
            <a:srgbClr val="FFF9E5"/>
          </a:solidFill>
          <a:ln w="9525">
            <a:solidFill>
              <a:srgbClr val="E4D28F"/>
            </a:solidFill>
          </a:ln>
        </p:spPr>
        <p:txBody>
          <a:bodyPr wrap="square" tIns="72000" bIns="72000">
            <a:spAutoFit/>
          </a:bodyPr>
          <a:lstStyle/>
          <a:p>
            <a:pPr algn="ctr"/>
            <a:r>
              <a:rPr lang="en-US" altLang="zh-CN" sz="1200" dirty="0">
                <a:latin typeface="PingFang SC Thin" panose="020B0200000000000000" pitchFamily="34" charset="-122"/>
                <a:ea typeface="PingFang SC Thin" panose="020B0200000000000000" pitchFamily="34" charset="-122"/>
              </a:rPr>
              <a:t>FFM</a:t>
            </a:r>
            <a:endParaRPr lang="zh-CN" altLang="en-US" sz="1200" dirty="0">
              <a:latin typeface="PingFang SC Thin" panose="020B0200000000000000" pitchFamily="34" charset="-122"/>
              <a:ea typeface="PingFang SC Thin" panose="020B0200000000000000" pitchFamily="34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E728F925-684C-744D-8CFA-FA494756617E}"/>
              </a:ext>
            </a:extLst>
          </p:cNvPr>
          <p:cNvSpPr/>
          <p:nvPr/>
        </p:nvSpPr>
        <p:spPr>
          <a:xfrm>
            <a:off x="10389017" y="2570029"/>
            <a:ext cx="1217220" cy="360850"/>
          </a:xfrm>
          <a:prstGeom prst="rect">
            <a:avLst/>
          </a:prstGeom>
          <a:solidFill>
            <a:srgbClr val="FFF9E5"/>
          </a:solidFill>
          <a:ln w="9525">
            <a:solidFill>
              <a:srgbClr val="E4D28F"/>
            </a:solidFill>
          </a:ln>
        </p:spPr>
        <p:txBody>
          <a:bodyPr wrap="square" tIns="72000" bIns="72000">
            <a:spAutoFit/>
          </a:bodyPr>
          <a:lstStyle/>
          <a:p>
            <a:pPr algn="ctr"/>
            <a:r>
              <a:rPr lang="en-US" altLang="zh-CN" sz="1200" dirty="0">
                <a:latin typeface="PingFang SC Thin" panose="020B0200000000000000" pitchFamily="34" charset="-122"/>
                <a:ea typeface="PingFang SC Thin" panose="020B0200000000000000" pitchFamily="34" charset="-122"/>
              </a:rPr>
              <a:t>GBDT</a:t>
            </a:r>
            <a:r>
              <a:rPr lang="zh-CN" altLang="en-US" sz="1200" dirty="0">
                <a:latin typeface="PingFang SC Thin" panose="020B0200000000000000" pitchFamily="34" charset="-122"/>
                <a:ea typeface="PingFang SC Thin" panose="020B0200000000000000" pitchFamily="34" charset="-122"/>
              </a:rPr>
              <a:t> </a:t>
            </a:r>
            <a:r>
              <a:rPr lang="en-US" altLang="zh-CN" sz="1200" dirty="0">
                <a:latin typeface="PingFang SC Thin" panose="020B0200000000000000" pitchFamily="34" charset="-122"/>
                <a:ea typeface="PingFang SC Thin" panose="020B0200000000000000" pitchFamily="34" charset="-122"/>
              </a:rPr>
              <a:t>+</a:t>
            </a:r>
            <a:r>
              <a:rPr lang="zh-CN" altLang="en-US" sz="1200" dirty="0">
                <a:latin typeface="PingFang SC Thin" panose="020B0200000000000000" pitchFamily="34" charset="-122"/>
                <a:ea typeface="PingFang SC Thin" panose="020B0200000000000000" pitchFamily="34" charset="-122"/>
              </a:rPr>
              <a:t> </a:t>
            </a:r>
            <a:r>
              <a:rPr lang="en-US" altLang="zh-CN" sz="1200" dirty="0">
                <a:latin typeface="PingFang SC Thin" panose="020B0200000000000000" pitchFamily="34" charset="-122"/>
                <a:ea typeface="PingFang SC Thin" panose="020B0200000000000000" pitchFamily="34" charset="-122"/>
              </a:rPr>
              <a:t>LR</a:t>
            </a:r>
            <a:endParaRPr lang="zh-CN" altLang="en-US" sz="1200" dirty="0">
              <a:latin typeface="PingFang SC Thin" panose="020B0200000000000000" pitchFamily="34" charset="-122"/>
              <a:ea typeface="PingFang SC Thin" panose="020B0200000000000000" pitchFamily="34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DE34CA16-4EBC-EF40-A63B-C464F15068D4}"/>
              </a:ext>
            </a:extLst>
          </p:cNvPr>
          <p:cNvSpPr/>
          <p:nvPr/>
        </p:nvSpPr>
        <p:spPr>
          <a:xfrm>
            <a:off x="8399037" y="3047364"/>
            <a:ext cx="1217220" cy="330072"/>
          </a:xfrm>
          <a:prstGeom prst="rect">
            <a:avLst/>
          </a:prstGeom>
          <a:solidFill>
            <a:srgbClr val="FFF9E5"/>
          </a:solidFill>
          <a:ln w="9525">
            <a:solidFill>
              <a:srgbClr val="E4D28F"/>
            </a:solidFill>
          </a:ln>
        </p:spPr>
        <p:txBody>
          <a:bodyPr wrap="square" tIns="72000" bIns="72000">
            <a:spAutoFit/>
          </a:bodyPr>
          <a:lstStyle/>
          <a:p>
            <a:pPr algn="ctr"/>
            <a:r>
              <a:rPr lang="en-US" altLang="zh-CN" sz="1200">
                <a:latin typeface="PingFang SC Thin" panose="020B0200000000000000" pitchFamily="34" charset="-122"/>
                <a:ea typeface="PingFang SC Thin" panose="020B0200000000000000" pitchFamily="34" charset="-122"/>
              </a:rPr>
              <a:t>POLY2</a:t>
            </a:r>
            <a:endParaRPr lang="zh-CN" altLang="en-US" sz="1200" dirty="0">
              <a:latin typeface="PingFang SC Thin" panose="020B0200000000000000" pitchFamily="34" charset="-122"/>
              <a:ea typeface="PingFang SC Thin" panose="020B0200000000000000" pitchFamily="34" charset="-122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442D99F2-0E5D-5441-9E96-958D628EFAEF}"/>
              </a:ext>
            </a:extLst>
          </p:cNvPr>
          <p:cNvSpPr/>
          <p:nvPr/>
        </p:nvSpPr>
        <p:spPr>
          <a:xfrm>
            <a:off x="10389017" y="1855814"/>
            <a:ext cx="1217220" cy="33007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2">
                <a:lumMod val="9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/>
            <a:r>
              <a:rPr lang="en-US" altLang="zh-CN" sz="1200" dirty="0">
                <a:latin typeface="PingFang SC Thin" panose="020B0200000000000000" pitchFamily="34" charset="-122"/>
                <a:ea typeface="PingFang SC Thin" panose="020B0200000000000000" pitchFamily="34" charset="-122"/>
              </a:rPr>
              <a:t>GBDT</a:t>
            </a:r>
            <a:endParaRPr lang="zh-CN" altLang="en-US" sz="1200" dirty="0">
              <a:latin typeface="PingFang SC Thin" panose="020B0200000000000000" pitchFamily="34" charset="-122"/>
              <a:ea typeface="PingFang SC Thin" panose="020B0200000000000000" pitchFamily="34" charset="-122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3639A6E8-48AA-5249-9247-24C8F31909CD}"/>
              </a:ext>
            </a:extLst>
          </p:cNvPr>
          <p:cNvSpPr/>
          <p:nvPr/>
        </p:nvSpPr>
        <p:spPr>
          <a:xfrm>
            <a:off x="8399037" y="2155705"/>
            <a:ext cx="1217220" cy="360850"/>
          </a:xfrm>
          <a:prstGeom prst="rect">
            <a:avLst/>
          </a:prstGeom>
          <a:solidFill>
            <a:srgbClr val="FFE699"/>
          </a:solidFill>
          <a:ln w="9525">
            <a:solidFill>
              <a:srgbClr val="E4D28F"/>
            </a:solidFill>
          </a:ln>
        </p:spPr>
        <p:txBody>
          <a:bodyPr wrap="square" tIns="72000" bIns="72000">
            <a:spAutoFit/>
          </a:bodyPr>
          <a:lstStyle/>
          <a:p>
            <a:pPr algn="ctr"/>
            <a:r>
              <a:rPr lang="en-US" altLang="zh-CN" sz="1400" b="1"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LR</a:t>
            </a:r>
            <a:endParaRPr lang="zh-CN" altLang="en-US" sz="1400" b="1" dirty="0"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B23D10FA-B047-1248-AAED-576101D68E30}"/>
              </a:ext>
            </a:extLst>
          </p:cNvPr>
          <p:cNvSpPr/>
          <p:nvPr/>
        </p:nvSpPr>
        <p:spPr>
          <a:xfrm>
            <a:off x="8399037" y="1041120"/>
            <a:ext cx="1217220" cy="330072"/>
          </a:xfrm>
          <a:prstGeom prst="rect">
            <a:avLst/>
          </a:prstGeom>
          <a:solidFill>
            <a:srgbClr val="FFF9E5"/>
          </a:solidFill>
          <a:ln w="9525">
            <a:solidFill>
              <a:srgbClr val="E4D28F"/>
            </a:solidFill>
          </a:ln>
        </p:spPr>
        <p:txBody>
          <a:bodyPr wrap="square" tIns="72000" bIns="72000">
            <a:spAutoFit/>
          </a:bodyPr>
          <a:lstStyle/>
          <a:p>
            <a:pPr algn="ctr"/>
            <a:r>
              <a:rPr lang="en-US" altLang="zh-CN" sz="1200" dirty="0">
                <a:latin typeface="PingFang SC Thin" panose="020B0200000000000000" pitchFamily="34" charset="-122"/>
                <a:ea typeface="PingFang SC Thin" panose="020B0200000000000000" pitchFamily="34" charset="-122"/>
              </a:rPr>
              <a:t>LS-PLM</a:t>
            </a:r>
            <a:endParaRPr lang="zh-CN" altLang="en-US" sz="1200" dirty="0">
              <a:latin typeface="PingFang SC Thin" panose="020B0200000000000000" pitchFamily="34" charset="-122"/>
              <a:ea typeface="PingFang SC Thin" panose="020B0200000000000000" pitchFamily="34" charset="-122"/>
            </a:endParaRPr>
          </a:p>
        </p:txBody>
      </p:sp>
      <p:cxnSp>
        <p:nvCxnSpPr>
          <p:cNvPr id="21" name="直线箭头连接符 10">
            <a:extLst>
              <a:ext uri="{FF2B5EF4-FFF2-40B4-BE49-F238E27FC236}">
                <a16:creationId xmlns:a16="http://schemas.microsoft.com/office/drawing/2014/main" id="{8D7A5400-EF9D-EC40-A514-45B5F33F1765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>
            <a:off x="6463038" y="2516555"/>
            <a:ext cx="0" cy="1392170"/>
          </a:xfrm>
          <a:prstGeom prst="straightConnector1">
            <a:avLst/>
          </a:prstGeom>
          <a:ln w="9525">
            <a:solidFill>
              <a:schemeClr val="bg2">
                <a:lumMod val="90000"/>
              </a:schemeClr>
            </a:solidFill>
            <a:headEnd w="lg" len="lg"/>
            <a:tailEnd type="triangle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直线箭头连接符 10">
            <a:extLst>
              <a:ext uri="{FF2B5EF4-FFF2-40B4-BE49-F238E27FC236}">
                <a16:creationId xmlns:a16="http://schemas.microsoft.com/office/drawing/2014/main" id="{AF064CE8-D0D3-634F-8B04-EB48310DE5A1}"/>
              </a:ext>
            </a:extLst>
          </p:cNvPr>
          <p:cNvCxnSpPr>
            <a:cxnSpLocks/>
            <a:stCxn id="15" idx="0"/>
            <a:endCxn id="16" idx="2"/>
          </p:cNvCxnSpPr>
          <p:nvPr/>
        </p:nvCxnSpPr>
        <p:spPr>
          <a:xfrm flipV="1">
            <a:off x="9007647" y="1371192"/>
            <a:ext cx="0" cy="784513"/>
          </a:xfrm>
          <a:prstGeom prst="straightConnector1">
            <a:avLst/>
          </a:prstGeom>
          <a:ln w="9525">
            <a:solidFill>
              <a:schemeClr val="bg2">
                <a:lumMod val="90000"/>
              </a:schemeClr>
            </a:solidFill>
            <a:headEnd w="lg" len="lg"/>
            <a:tailEnd type="triangle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直线箭头连接符 10">
            <a:extLst>
              <a:ext uri="{FF2B5EF4-FFF2-40B4-BE49-F238E27FC236}">
                <a16:creationId xmlns:a16="http://schemas.microsoft.com/office/drawing/2014/main" id="{1F32A927-F5EB-F843-907A-3AAF10C836A1}"/>
              </a:ext>
            </a:extLst>
          </p:cNvPr>
          <p:cNvCxnSpPr>
            <a:cxnSpLocks/>
            <a:stCxn id="10" idx="2"/>
            <a:endCxn id="11" idx="0"/>
          </p:cNvCxnSpPr>
          <p:nvPr/>
        </p:nvCxnSpPr>
        <p:spPr>
          <a:xfrm>
            <a:off x="9007647" y="4238797"/>
            <a:ext cx="0" cy="645698"/>
          </a:xfrm>
          <a:prstGeom prst="straightConnector1">
            <a:avLst/>
          </a:prstGeom>
          <a:ln w="9525">
            <a:solidFill>
              <a:schemeClr val="bg2">
                <a:lumMod val="90000"/>
              </a:schemeClr>
            </a:solidFill>
            <a:headEnd w="lg" len="lg"/>
            <a:tailEnd type="triangle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直线箭头连接符 10">
            <a:extLst>
              <a:ext uri="{FF2B5EF4-FFF2-40B4-BE49-F238E27FC236}">
                <a16:creationId xmlns:a16="http://schemas.microsoft.com/office/drawing/2014/main" id="{0A84A9BF-F5AD-0446-BA76-C3B6309EA5B5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>
            <a:off x="7071648" y="4073761"/>
            <a:ext cx="1327389" cy="0"/>
          </a:xfrm>
          <a:prstGeom prst="straightConnector1">
            <a:avLst/>
          </a:prstGeom>
          <a:ln w="9525">
            <a:solidFill>
              <a:schemeClr val="bg2">
                <a:lumMod val="90000"/>
              </a:schemeClr>
            </a:solidFill>
            <a:headEnd w="lg" len="lg"/>
            <a:tailEnd type="triangle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直线箭头连接符 10">
            <a:extLst>
              <a:ext uri="{FF2B5EF4-FFF2-40B4-BE49-F238E27FC236}">
                <a16:creationId xmlns:a16="http://schemas.microsoft.com/office/drawing/2014/main" id="{FA19E94A-5112-AD4B-B2EC-1ECA9AA480B8}"/>
              </a:ext>
            </a:extLst>
          </p:cNvPr>
          <p:cNvCxnSpPr>
            <a:cxnSpLocks/>
            <a:stCxn id="8" idx="0"/>
            <a:endCxn id="7" idx="2"/>
          </p:cNvCxnSpPr>
          <p:nvPr/>
        </p:nvCxnSpPr>
        <p:spPr>
          <a:xfrm flipV="1">
            <a:off x="6463038" y="1371192"/>
            <a:ext cx="674663" cy="784513"/>
          </a:xfrm>
          <a:prstGeom prst="straightConnector1">
            <a:avLst/>
          </a:prstGeom>
          <a:ln w="9525">
            <a:solidFill>
              <a:schemeClr val="bg2">
                <a:lumMod val="90000"/>
              </a:schemeClr>
            </a:solidFill>
            <a:headEnd w="lg" len="lg"/>
            <a:tailEnd type="triangle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直线箭头连接符 10">
            <a:extLst>
              <a:ext uri="{FF2B5EF4-FFF2-40B4-BE49-F238E27FC236}">
                <a16:creationId xmlns:a16="http://schemas.microsoft.com/office/drawing/2014/main" id="{D924AF0C-6927-1046-BA13-392F4A827679}"/>
              </a:ext>
            </a:extLst>
          </p:cNvPr>
          <p:cNvCxnSpPr>
            <a:cxnSpLocks/>
            <a:stCxn id="8" idx="0"/>
            <a:endCxn id="6" idx="2"/>
          </p:cNvCxnSpPr>
          <p:nvPr/>
        </p:nvCxnSpPr>
        <p:spPr>
          <a:xfrm flipH="1" flipV="1">
            <a:off x="5723800" y="1371192"/>
            <a:ext cx="739238" cy="784513"/>
          </a:xfrm>
          <a:prstGeom prst="straightConnector1">
            <a:avLst/>
          </a:prstGeom>
          <a:ln w="9525">
            <a:solidFill>
              <a:schemeClr val="bg2">
                <a:lumMod val="90000"/>
              </a:schemeClr>
            </a:solidFill>
            <a:headEnd w="lg" len="lg"/>
            <a:tailEnd type="triangle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直线箭头连接符 10">
            <a:extLst>
              <a:ext uri="{FF2B5EF4-FFF2-40B4-BE49-F238E27FC236}">
                <a16:creationId xmlns:a16="http://schemas.microsoft.com/office/drawing/2014/main" id="{3C017768-AEF1-6244-B501-2B0D7AB27E46}"/>
              </a:ext>
            </a:extLst>
          </p:cNvPr>
          <p:cNvCxnSpPr>
            <a:cxnSpLocks/>
            <a:stCxn id="8" idx="3"/>
            <a:endCxn id="15" idx="1"/>
          </p:cNvCxnSpPr>
          <p:nvPr/>
        </p:nvCxnSpPr>
        <p:spPr>
          <a:xfrm>
            <a:off x="7071648" y="2336130"/>
            <a:ext cx="1327389" cy="0"/>
          </a:xfrm>
          <a:prstGeom prst="straightConnector1">
            <a:avLst/>
          </a:prstGeom>
          <a:ln w="19050">
            <a:headEnd w="lg" len="lg"/>
            <a:tailEnd type="triangle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直线箭头连接符 10">
            <a:extLst>
              <a:ext uri="{FF2B5EF4-FFF2-40B4-BE49-F238E27FC236}">
                <a16:creationId xmlns:a16="http://schemas.microsoft.com/office/drawing/2014/main" id="{6C8F0C67-7774-9C40-B40C-E312DA630C92}"/>
              </a:ext>
            </a:extLst>
          </p:cNvPr>
          <p:cNvCxnSpPr>
            <a:cxnSpLocks/>
            <a:stCxn id="13" idx="2"/>
            <a:endCxn id="10" idx="0"/>
          </p:cNvCxnSpPr>
          <p:nvPr/>
        </p:nvCxnSpPr>
        <p:spPr>
          <a:xfrm>
            <a:off x="9007647" y="3377436"/>
            <a:ext cx="0" cy="531289"/>
          </a:xfrm>
          <a:prstGeom prst="straightConnector1">
            <a:avLst/>
          </a:prstGeom>
          <a:ln w="9525">
            <a:solidFill>
              <a:schemeClr val="bg2">
                <a:lumMod val="90000"/>
              </a:schemeClr>
            </a:solidFill>
            <a:headEnd w="lg" len="lg"/>
            <a:tailEnd type="triangle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直线箭头连接符 10">
            <a:extLst>
              <a:ext uri="{FF2B5EF4-FFF2-40B4-BE49-F238E27FC236}">
                <a16:creationId xmlns:a16="http://schemas.microsoft.com/office/drawing/2014/main" id="{576ACF49-622A-A14D-A201-FAFCCC5EC9FF}"/>
              </a:ext>
            </a:extLst>
          </p:cNvPr>
          <p:cNvCxnSpPr>
            <a:cxnSpLocks/>
            <a:stCxn id="15" idx="2"/>
            <a:endCxn id="13" idx="0"/>
          </p:cNvCxnSpPr>
          <p:nvPr/>
        </p:nvCxnSpPr>
        <p:spPr>
          <a:xfrm>
            <a:off x="9007647" y="2516555"/>
            <a:ext cx="0" cy="530809"/>
          </a:xfrm>
          <a:prstGeom prst="straightConnector1">
            <a:avLst/>
          </a:prstGeom>
          <a:ln w="9525">
            <a:solidFill>
              <a:schemeClr val="bg2">
                <a:lumMod val="90000"/>
              </a:schemeClr>
            </a:solidFill>
            <a:headEnd w="lg" len="lg"/>
            <a:tailEnd type="triangle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直线箭头连接符 10">
            <a:extLst>
              <a:ext uri="{FF2B5EF4-FFF2-40B4-BE49-F238E27FC236}">
                <a16:creationId xmlns:a16="http://schemas.microsoft.com/office/drawing/2014/main" id="{92381C5F-C89E-A74A-9210-A75D0D91521F}"/>
              </a:ext>
            </a:extLst>
          </p:cNvPr>
          <p:cNvCxnSpPr>
            <a:cxnSpLocks/>
            <a:stCxn id="15" idx="3"/>
            <a:endCxn id="14" idx="1"/>
          </p:cNvCxnSpPr>
          <p:nvPr/>
        </p:nvCxnSpPr>
        <p:spPr>
          <a:xfrm flipV="1">
            <a:off x="9616257" y="2020850"/>
            <a:ext cx="772760" cy="315280"/>
          </a:xfrm>
          <a:prstGeom prst="straightConnector1">
            <a:avLst/>
          </a:prstGeom>
          <a:ln w="9525">
            <a:solidFill>
              <a:schemeClr val="bg2">
                <a:lumMod val="90000"/>
              </a:schemeClr>
            </a:solidFill>
            <a:headEnd w="lg" len="lg"/>
            <a:tailEnd type="triangle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直线箭头连接符 10">
            <a:extLst>
              <a:ext uri="{FF2B5EF4-FFF2-40B4-BE49-F238E27FC236}">
                <a16:creationId xmlns:a16="http://schemas.microsoft.com/office/drawing/2014/main" id="{0D6FA649-E0FF-BD46-A7AC-29A41CAB39D3}"/>
              </a:ext>
            </a:extLst>
          </p:cNvPr>
          <p:cNvCxnSpPr>
            <a:cxnSpLocks/>
            <a:stCxn id="15" idx="3"/>
            <a:endCxn id="12" idx="1"/>
          </p:cNvCxnSpPr>
          <p:nvPr/>
        </p:nvCxnSpPr>
        <p:spPr>
          <a:xfrm>
            <a:off x="9616257" y="2336130"/>
            <a:ext cx="772760" cy="398935"/>
          </a:xfrm>
          <a:prstGeom prst="straightConnector1">
            <a:avLst/>
          </a:prstGeom>
          <a:ln w="9525">
            <a:solidFill>
              <a:schemeClr val="bg2">
                <a:lumMod val="90000"/>
              </a:schemeClr>
            </a:solidFill>
            <a:headEnd w="lg" len="lg"/>
            <a:tailEnd type="triangle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91615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CCA9F52-FF3C-A648-84A5-C061840071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617" y="1404788"/>
            <a:ext cx="4146753" cy="4007413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9CF2CAB2-BC38-744F-9B70-06367E725B82}"/>
              </a:ext>
            </a:extLst>
          </p:cNvPr>
          <p:cNvSpPr/>
          <p:nvPr/>
        </p:nvSpPr>
        <p:spPr>
          <a:xfrm>
            <a:off x="8678538" y="5674849"/>
            <a:ext cx="1217220" cy="360850"/>
          </a:xfrm>
          <a:prstGeom prst="rect">
            <a:avLst/>
          </a:prstGeom>
          <a:solidFill>
            <a:srgbClr val="FFE699"/>
          </a:solidFill>
          <a:ln w="9525">
            <a:solidFill>
              <a:srgbClr val="E4D28F"/>
            </a:solidFill>
          </a:ln>
        </p:spPr>
        <p:txBody>
          <a:bodyPr wrap="square" tIns="72000" bIns="72000">
            <a:spAutoFit/>
          </a:bodyPr>
          <a:lstStyle/>
          <a:p>
            <a:pPr algn="ctr"/>
            <a:r>
              <a:rPr lang="en-US" altLang="zh-CN" sz="1400" b="1" dirty="0"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FM</a:t>
            </a:r>
            <a:endParaRPr lang="zh-CN" altLang="en-US" sz="1400" b="1" dirty="0"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3DCEF50-F2B9-2A47-8BB7-DF3ADA215071}"/>
              </a:ext>
            </a:extLst>
          </p:cNvPr>
          <p:cNvSpPr/>
          <p:nvPr/>
        </p:nvSpPr>
        <p:spPr>
          <a:xfrm>
            <a:off x="4710071" y="4696886"/>
            <a:ext cx="1431707" cy="330072"/>
          </a:xfrm>
          <a:prstGeom prst="rect">
            <a:avLst/>
          </a:prstGeom>
          <a:solidFill>
            <a:srgbClr val="FFF9E5"/>
          </a:solidFill>
          <a:ln w="9525">
            <a:solidFill>
              <a:srgbClr val="E4D28F"/>
            </a:solidFill>
          </a:ln>
        </p:spPr>
        <p:txBody>
          <a:bodyPr wrap="square" tIns="72000" bIns="72000">
            <a:spAutoFit/>
          </a:bodyPr>
          <a:lstStyle/>
          <a:p>
            <a:pPr algn="ctr"/>
            <a:r>
              <a:rPr lang="en-US" altLang="zh-CN" sz="1200" dirty="0" err="1">
                <a:latin typeface="PingFang SC Thin" panose="020B0200000000000000" pitchFamily="34" charset="-122"/>
                <a:ea typeface="PingFang SC Thin" panose="020B0200000000000000" pitchFamily="34" charset="-122"/>
              </a:rPr>
              <a:t>Deep&amp;Cross</a:t>
            </a:r>
            <a:endParaRPr lang="zh-CN" altLang="en-US" sz="1200" dirty="0">
              <a:latin typeface="PingFang SC Thin" panose="020B0200000000000000" pitchFamily="34" charset="-122"/>
              <a:ea typeface="PingFang SC Thin" panose="020B0200000000000000" pitchFamily="34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FADB009-167D-F740-8CA8-14D8A3DF8BDE}"/>
              </a:ext>
            </a:extLst>
          </p:cNvPr>
          <p:cNvSpPr/>
          <p:nvPr/>
        </p:nvSpPr>
        <p:spPr>
          <a:xfrm>
            <a:off x="6376306" y="4696886"/>
            <a:ext cx="1217220" cy="330072"/>
          </a:xfrm>
          <a:prstGeom prst="rect">
            <a:avLst/>
          </a:prstGeom>
          <a:solidFill>
            <a:srgbClr val="FFF9E5"/>
          </a:solidFill>
          <a:ln w="9525">
            <a:solidFill>
              <a:srgbClr val="E4D28F"/>
            </a:solidFill>
          </a:ln>
        </p:spPr>
        <p:txBody>
          <a:bodyPr wrap="square" tIns="72000" bIns="72000">
            <a:spAutoFit/>
          </a:bodyPr>
          <a:lstStyle/>
          <a:p>
            <a:pPr algn="ctr"/>
            <a:r>
              <a:rPr lang="en-US" altLang="zh-CN" sz="1200" dirty="0" err="1">
                <a:latin typeface="PingFang SC Thin" panose="020B0200000000000000" pitchFamily="34" charset="-122"/>
                <a:ea typeface="PingFang SC Thin" panose="020B0200000000000000" pitchFamily="34" charset="-122"/>
              </a:rPr>
              <a:t>DeepFM</a:t>
            </a:r>
            <a:endParaRPr lang="zh-CN" altLang="en-US" sz="1200" dirty="0">
              <a:latin typeface="PingFang SC Thin" panose="020B0200000000000000" pitchFamily="34" charset="-122"/>
              <a:ea typeface="PingFang SC Thin" panose="020B0200000000000000" pitchFamily="34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CBCECE9E-3EE2-C146-9235-0AB9B617212E}"/>
              </a:ext>
            </a:extLst>
          </p:cNvPr>
          <p:cNvSpPr/>
          <p:nvPr/>
        </p:nvSpPr>
        <p:spPr>
          <a:xfrm>
            <a:off x="5499113" y="3678250"/>
            <a:ext cx="1508607" cy="330072"/>
          </a:xfrm>
          <a:prstGeom prst="rect">
            <a:avLst/>
          </a:prstGeom>
          <a:solidFill>
            <a:srgbClr val="FFF9E5"/>
          </a:solidFill>
          <a:ln w="9525">
            <a:solidFill>
              <a:srgbClr val="E4D28F"/>
            </a:solidFill>
          </a:ln>
        </p:spPr>
        <p:txBody>
          <a:bodyPr wrap="square" tIns="72000" bIns="72000">
            <a:spAutoFit/>
          </a:bodyPr>
          <a:lstStyle/>
          <a:p>
            <a:pPr algn="ctr"/>
            <a:r>
              <a:rPr lang="en-US" altLang="zh-CN" sz="1200" dirty="0">
                <a:latin typeface="PingFang SC Thin" panose="020B0200000000000000" pitchFamily="34" charset="-122"/>
                <a:ea typeface="PingFang SC Thin" panose="020B0200000000000000" pitchFamily="34" charset="-122"/>
              </a:rPr>
              <a:t>Wide</a:t>
            </a:r>
            <a:r>
              <a:rPr lang="zh-CN" altLang="en-US" sz="1200" dirty="0">
                <a:latin typeface="PingFang SC Thin" panose="020B0200000000000000" pitchFamily="34" charset="-122"/>
                <a:ea typeface="PingFang SC Thin" panose="020B0200000000000000" pitchFamily="34" charset="-122"/>
              </a:rPr>
              <a:t>部分改进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D3D69380-0860-F046-8F30-87803292CA39}"/>
              </a:ext>
            </a:extLst>
          </p:cNvPr>
          <p:cNvSpPr/>
          <p:nvPr/>
        </p:nvSpPr>
        <p:spPr>
          <a:xfrm>
            <a:off x="8532845" y="3678250"/>
            <a:ext cx="1508607" cy="33007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9525">
            <a:solidFill>
              <a:schemeClr val="tx1"/>
            </a:solidFill>
          </a:ln>
        </p:spPr>
        <p:txBody>
          <a:bodyPr wrap="square" tIns="72000" bIns="72000">
            <a:spAutoFit/>
          </a:bodyPr>
          <a:lstStyle/>
          <a:p>
            <a:pPr algn="ctr"/>
            <a:r>
              <a:rPr lang="en-US" altLang="zh-CN" sz="1200" dirty="0">
                <a:latin typeface="PingFang SC Thin" panose="020B0200000000000000" pitchFamily="34" charset="-122"/>
                <a:ea typeface="PingFang SC Thin" panose="020B0200000000000000" pitchFamily="34" charset="-122"/>
              </a:rPr>
              <a:t>Deep</a:t>
            </a:r>
            <a:r>
              <a:rPr lang="zh-CN" altLang="en-US" sz="1200" dirty="0">
                <a:latin typeface="PingFang SC Thin" panose="020B0200000000000000" pitchFamily="34" charset="-122"/>
                <a:ea typeface="PingFang SC Thin" panose="020B0200000000000000" pitchFamily="34" charset="-122"/>
              </a:rPr>
              <a:t>部分改进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4A6B8BF6-7566-7345-9813-AB32667CA49E}"/>
              </a:ext>
            </a:extLst>
          </p:cNvPr>
          <p:cNvSpPr/>
          <p:nvPr/>
        </p:nvSpPr>
        <p:spPr>
          <a:xfrm>
            <a:off x="7053446" y="705590"/>
            <a:ext cx="1217220" cy="330072"/>
          </a:xfrm>
          <a:prstGeom prst="rect">
            <a:avLst/>
          </a:prstGeom>
          <a:solidFill>
            <a:srgbClr val="FFF9E5"/>
          </a:solidFill>
          <a:ln w="9525">
            <a:solidFill>
              <a:srgbClr val="E4D28F"/>
            </a:solidFill>
          </a:ln>
        </p:spPr>
        <p:txBody>
          <a:bodyPr wrap="square" tIns="72000" bIns="72000">
            <a:spAutoFit/>
          </a:bodyPr>
          <a:lstStyle/>
          <a:p>
            <a:pPr algn="ctr"/>
            <a:r>
              <a:rPr lang="en-US" altLang="zh-CN" sz="1200" dirty="0" err="1">
                <a:latin typeface="PingFang SC Thin" panose="020B0200000000000000" pitchFamily="34" charset="-122"/>
                <a:ea typeface="PingFang SC Thin" panose="020B0200000000000000" pitchFamily="34" charset="-122"/>
              </a:rPr>
              <a:t>NeuralCF</a:t>
            </a:r>
            <a:endParaRPr lang="zh-CN" altLang="en-US" sz="1200" dirty="0">
              <a:latin typeface="PingFang SC Thin" panose="020B0200000000000000" pitchFamily="34" charset="-122"/>
              <a:ea typeface="PingFang SC Thin" panose="020B0200000000000000" pitchFamily="34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110DBF07-DD5F-074D-8145-C5EC8F26FDE8}"/>
              </a:ext>
            </a:extLst>
          </p:cNvPr>
          <p:cNvSpPr/>
          <p:nvPr/>
        </p:nvSpPr>
        <p:spPr>
          <a:xfrm>
            <a:off x="5667956" y="705590"/>
            <a:ext cx="1217220" cy="330072"/>
          </a:xfrm>
          <a:prstGeom prst="rect">
            <a:avLst/>
          </a:prstGeom>
          <a:solidFill>
            <a:srgbClr val="FFF9E5"/>
          </a:solidFill>
          <a:ln w="9525">
            <a:solidFill>
              <a:srgbClr val="E4D28F"/>
            </a:solidFill>
          </a:ln>
        </p:spPr>
        <p:txBody>
          <a:bodyPr wrap="square" tIns="72000" bIns="72000">
            <a:spAutoFit/>
          </a:bodyPr>
          <a:lstStyle/>
          <a:p>
            <a:pPr algn="ctr"/>
            <a:r>
              <a:rPr lang="en-US" altLang="zh-CN" sz="1200" dirty="0" err="1">
                <a:latin typeface="PingFang SC Thin" panose="020B0200000000000000" pitchFamily="34" charset="-122"/>
                <a:ea typeface="PingFang SC Thin" panose="020B0200000000000000" pitchFamily="34" charset="-122"/>
              </a:rPr>
              <a:t>AutoRec</a:t>
            </a:r>
            <a:endParaRPr lang="zh-CN" altLang="en-US" sz="1200" dirty="0">
              <a:latin typeface="PingFang SC Thin" panose="020B0200000000000000" pitchFamily="34" charset="-122"/>
              <a:ea typeface="PingFang SC Thin" panose="020B0200000000000000" pitchFamily="34" charset="-122"/>
            </a:endParaRPr>
          </a:p>
        </p:txBody>
      </p:sp>
      <p:cxnSp>
        <p:nvCxnSpPr>
          <p:cNvPr id="15" name="直线箭头连接符 10">
            <a:extLst>
              <a:ext uri="{FF2B5EF4-FFF2-40B4-BE49-F238E27FC236}">
                <a16:creationId xmlns:a16="http://schemas.microsoft.com/office/drawing/2014/main" id="{4A950815-C3D2-C949-8336-7CB79ACF4656}"/>
              </a:ext>
            </a:extLst>
          </p:cNvPr>
          <p:cNvCxnSpPr>
            <a:cxnSpLocks/>
            <a:stCxn id="39" idx="0"/>
            <a:endCxn id="13" idx="2"/>
          </p:cNvCxnSpPr>
          <p:nvPr/>
        </p:nvCxnSpPr>
        <p:spPr>
          <a:xfrm flipH="1" flipV="1">
            <a:off x="6276566" y="1035662"/>
            <a:ext cx="1385490" cy="698544"/>
          </a:xfrm>
          <a:prstGeom prst="straightConnector1">
            <a:avLst/>
          </a:prstGeom>
          <a:ln w="9525">
            <a:solidFill>
              <a:schemeClr val="bg2">
                <a:lumMod val="90000"/>
              </a:schemeClr>
            </a:solidFill>
            <a:headEnd w="lg" len="lg"/>
            <a:tailEnd type="triangle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矩形 36">
            <a:extLst>
              <a:ext uri="{FF2B5EF4-FFF2-40B4-BE49-F238E27FC236}">
                <a16:creationId xmlns:a16="http://schemas.microsoft.com/office/drawing/2014/main" id="{031516A2-AC45-444A-89BF-F327B0CCA904}"/>
              </a:ext>
            </a:extLst>
          </p:cNvPr>
          <p:cNvSpPr/>
          <p:nvPr/>
        </p:nvSpPr>
        <p:spPr>
          <a:xfrm>
            <a:off x="10712038" y="705590"/>
            <a:ext cx="1217220" cy="33007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</a:ln>
        </p:spPr>
        <p:txBody>
          <a:bodyPr wrap="square" tIns="72000" bIns="72000">
            <a:spAutoFit/>
          </a:bodyPr>
          <a:lstStyle/>
          <a:p>
            <a:pPr algn="ctr"/>
            <a:r>
              <a:rPr lang="en-US" altLang="zh-CN" sz="1200" dirty="0">
                <a:latin typeface="PingFang SC Thin" panose="020B0200000000000000" pitchFamily="34" charset="-122"/>
                <a:ea typeface="PingFang SC Thin" panose="020B0200000000000000" pitchFamily="34" charset="-122"/>
              </a:rPr>
              <a:t>PNN</a:t>
            </a:r>
            <a:endParaRPr lang="zh-CN" altLang="en-US" sz="1200" dirty="0">
              <a:latin typeface="PingFang SC Thin" panose="020B0200000000000000" pitchFamily="34" charset="-122"/>
              <a:ea typeface="PingFang SC Thin" panose="020B0200000000000000" pitchFamily="34" charset="-122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E1B54A43-C8C8-0846-A81A-E540BFB4CF6C}"/>
              </a:ext>
            </a:extLst>
          </p:cNvPr>
          <p:cNvSpPr/>
          <p:nvPr/>
        </p:nvSpPr>
        <p:spPr>
          <a:xfrm>
            <a:off x="8441148" y="705590"/>
            <a:ext cx="1692000" cy="33007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</a:ln>
        </p:spPr>
        <p:txBody>
          <a:bodyPr wrap="square" tIns="72000" bIns="72000">
            <a:spAutoFit/>
          </a:bodyPr>
          <a:lstStyle/>
          <a:p>
            <a:pPr algn="ctr"/>
            <a:r>
              <a:rPr lang="en-US" altLang="zh-CN" sz="1200" dirty="0">
                <a:latin typeface="PingFang SC Thin" panose="020B0200000000000000" pitchFamily="34" charset="-122"/>
                <a:ea typeface="PingFang SC Thin" panose="020B0200000000000000" pitchFamily="34" charset="-122"/>
              </a:rPr>
              <a:t>Deep</a:t>
            </a:r>
            <a:r>
              <a:rPr lang="zh-CN" altLang="en-US" sz="1200" dirty="0">
                <a:latin typeface="PingFang SC Thin" panose="020B0200000000000000" pitchFamily="34" charset="-122"/>
                <a:ea typeface="PingFang SC Thin" panose="020B0200000000000000" pitchFamily="34" charset="-122"/>
              </a:rPr>
              <a:t> </a:t>
            </a:r>
            <a:r>
              <a:rPr lang="en-US" altLang="zh-CN" sz="1200" dirty="0">
                <a:latin typeface="PingFang SC Thin" panose="020B0200000000000000" pitchFamily="34" charset="-122"/>
                <a:ea typeface="PingFang SC Thin" panose="020B0200000000000000" pitchFamily="34" charset="-122"/>
              </a:rPr>
              <a:t>Crossing</a:t>
            </a:r>
            <a:endParaRPr lang="zh-CN" altLang="en-US" sz="1200" dirty="0">
              <a:latin typeface="PingFang SC Thin" panose="020B0200000000000000" pitchFamily="34" charset="-122"/>
              <a:ea typeface="PingFang SC Thin" panose="020B0200000000000000" pitchFamily="34" charset="-122"/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7603C6B2-7CE0-A143-AA80-75DAEFE7B0C7}"/>
              </a:ext>
            </a:extLst>
          </p:cNvPr>
          <p:cNvSpPr/>
          <p:nvPr/>
        </p:nvSpPr>
        <p:spPr>
          <a:xfrm>
            <a:off x="6550095" y="1734206"/>
            <a:ext cx="2223921" cy="576293"/>
          </a:xfrm>
          <a:prstGeom prst="rect">
            <a:avLst/>
          </a:prstGeom>
          <a:solidFill>
            <a:srgbClr val="FFE699"/>
          </a:solidFill>
          <a:ln w="9525">
            <a:solidFill>
              <a:srgbClr val="E4D28F"/>
            </a:solidFill>
          </a:ln>
        </p:spPr>
        <p:txBody>
          <a:bodyPr wrap="square" tIns="72000" bIns="72000">
            <a:spAutoFit/>
          </a:bodyPr>
          <a:lstStyle/>
          <a:p>
            <a:pPr algn="ctr"/>
            <a:r>
              <a:rPr lang="en-US" altLang="zh-CN" sz="1400" b="1" dirty="0"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DNN</a:t>
            </a:r>
          </a:p>
          <a:p>
            <a:pPr algn="ctr"/>
            <a:r>
              <a:rPr lang="en-US" altLang="zh-CN" sz="1400" b="1" dirty="0"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Multi-Layer</a:t>
            </a:r>
            <a:r>
              <a:rPr lang="zh-CN" altLang="en-US" sz="1400" b="1" dirty="0"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 </a:t>
            </a:r>
            <a:r>
              <a:rPr lang="en-US" altLang="zh-CN" sz="1400" b="1" dirty="0"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Perceptron</a:t>
            </a:r>
            <a:endParaRPr lang="zh-CN" altLang="en-US" sz="1400" b="1" dirty="0"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D602D707-3FF6-7242-A281-2CC8A08D51BC}"/>
              </a:ext>
            </a:extLst>
          </p:cNvPr>
          <p:cNvSpPr/>
          <p:nvPr/>
        </p:nvSpPr>
        <p:spPr>
          <a:xfrm>
            <a:off x="3909837" y="1852329"/>
            <a:ext cx="1217220" cy="33007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tx1"/>
            </a:solidFill>
          </a:ln>
        </p:spPr>
        <p:txBody>
          <a:bodyPr wrap="square" tIns="72000" bIns="72000">
            <a:spAutoFit/>
          </a:bodyPr>
          <a:lstStyle/>
          <a:p>
            <a:pPr algn="ctr"/>
            <a:r>
              <a:rPr lang="en-US" altLang="zh-CN" sz="1200" dirty="0">
                <a:latin typeface="PingFang SC Thin" panose="020B0200000000000000" pitchFamily="34" charset="-122"/>
                <a:ea typeface="PingFang SC Thin" panose="020B0200000000000000" pitchFamily="34" charset="-122"/>
              </a:rPr>
              <a:t>DIN</a:t>
            </a:r>
            <a:endParaRPr lang="zh-CN" altLang="en-US" sz="1200" dirty="0">
              <a:latin typeface="PingFang SC Thin" panose="020B0200000000000000" pitchFamily="34" charset="-122"/>
              <a:ea typeface="PingFang SC Thin" panose="020B0200000000000000" pitchFamily="34" charset="-122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458F981A-3629-6D40-9E62-566BE9B806B7}"/>
              </a:ext>
            </a:extLst>
          </p:cNvPr>
          <p:cNvSpPr/>
          <p:nvPr/>
        </p:nvSpPr>
        <p:spPr>
          <a:xfrm>
            <a:off x="10712038" y="1541383"/>
            <a:ext cx="1217220" cy="33007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tx1"/>
            </a:solidFill>
          </a:ln>
        </p:spPr>
        <p:txBody>
          <a:bodyPr wrap="square" tIns="72000" bIns="72000">
            <a:spAutoFit/>
          </a:bodyPr>
          <a:lstStyle/>
          <a:p>
            <a:pPr algn="ctr"/>
            <a:r>
              <a:rPr lang="en-US" altLang="zh-CN" sz="1200" dirty="0">
                <a:latin typeface="PingFang SC Thin" panose="020B0200000000000000" pitchFamily="34" charset="-122"/>
                <a:ea typeface="PingFang SC Thin" panose="020B0200000000000000" pitchFamily="34" charset="-122"/>
              </a:rPr>
              <a:t>DRN</a:t>
            </a:r>
            <a:endParaRPr lang="zh-CN" altLang="en-US" sz="1200" dirty="0">
              <a:latin typeface="PingFang SC Thin" panose="020B0200000000000000" pitchFamily="34" charset="-122"/>
              <a:ea typeface="PingFang SC Thin" panose="020B0200000000000000" pitchFamily="34" charset="-122"/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E1733F2B-2EC9-EF43-9BED-FE8F778FB4BE}"/>
              </a:ext>
            </a:extLst>
          </p:cNvPr>
          <p:cNvSpPr/>
          <p:nvPr/>
        </p:nvSpPr>
        <p:spPr>
          <a:xfrm>
            <a:off x="3903882" y="2775392"/>
            <a:ext cx="1217220" cy="330072"/>
          </a:xfrm>
          <a:prstGeom prst="rect">
            <a:avLst/>
          </a:prstGeom>
          <a:solidFill>
            <a:srgbClr val="D7ACD6"/>
          </a:solidFill>
          <a:ln w="9525">
            <a:solidFill>
              <a:schemeClr val="tx1"/>
            </a:solidFill>
          </a:ln>
        </p:spPr>
        <p:txBody>
          <a:bodyPr wrap="square" tIns="72000" bIns="72000">
            <a:spAutoFit/>
          </a:bodyPr>
          <a:lstStyle/>
          <a:p>
            <a:pPr algn="ctr"/>
            <a:r>
              <a:rPr lang="en-US" altLang="zh-CN" sz="1200" dirty="0">
                <a:latin typeface="PingFang SC Thin" panose="020B0200000000000000" pitchFamily="34" charset="-122"/>
                <a:ea typeface="PingFang SC Thin" panose="020B0200000000000000" pitchFamily="34" charset="-122"/>
              </a:rPr>
              <a:t>DIEN</a:t>
            </a:r>
            <a:endParaRPr lang="zh-CN" altLang="en-US" sz="1200" dirty="0">
              <a:latin typeface="PingFang SC Thin" panose="020B0200000000000000" pitchFamily="34" charset="-122"/>
              <a:ea typeface="PingFang SC Thin" panose="020B0200000000000000" pitchFamily="34" charset="-122"/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F934EBF8-B5F4-B445-8394-765FDCAEDAFF}"/>
              </a:ext>
            </a:extLst>
          </p:cNvPr>
          <p:cNvSpPr/>
          <p:nvPr/>
        </p:nvSpPr>
        <p:spPr>
          <a:xfrm>
            <a:off x="7053446" y="2777891"/>
            <a:ext cx="1217220" cy="330072"/>
          </a:xfrm>
          <a:prstGeom prst="rect">
            <a:avLst/>
          </a:prstGeom>
          <a:solidFill>
            <a:srgbClr val="FFF9E5"/>
          </a:solidFill>
          <a:ln w="9525">
            <a:solidFill>
              <a:srgbClr val="E4D28F"/>
            </a:solidFill>
          </a:ln>
        </p:spPr>
        <p:txBody>
          <a:bodyPr wrap="square" tIns="72000" bIns="72000">
            <a:spAutoFit/>
          </a:bodyPr>
          <a:lstStyle/>
          <a:p>
            <a:pPr algn="ctr"/>
            <a:r>
              <a:rPr lang="en-US" altLang="zh-CN" sz="1200" dirty="0" err="1">
                <a:latin typeface="PingFang SC Thin" panose="020B0200000000000000" pitchFamily="34" charset="-122"/>
                <a:ea typeface="PingFang SC Thin" panose="020B0200000000000000" pitchFamily="34" charset="-122"/>
              </a:rPr>
              <a:t>Wide&amp;Deep</a:t>
            </a:r>
            <a:endParaRPr lang="zh-CN" altLang="en-US" sz="1200" dirty="0">
              <a:latin typeface="PingFang SC Thin" panose="020B0200000000000000" pitchFamily="34" charset="-122"/>
              <a:ea typeface="PingFang SC Thin" panose="020B0200000000000000" pitchFamily="34" charset="-122"/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0FEC5AFB-1D09-D24F-AEA7-FA26B2C9D8F2}"/>
              </a:ext>
            </a:extLst>
          </p:cNvPr>
          <p:cNvSpPr/>
          <p:nvPr/>
        </p:nvSpPr>
        <p:spPr>
          <a:xfrm>
            <a:off x="10712038" y="2342451"/>
            <a:ext cx="1217220" cy="33007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9525">
            <a:solidFill>
              <a:schemeClr val="tx1"/>
            </a:solidFill>
          </a:ln>
        </p:spPr>
        <p:txBody>
          <a:bodyPr wrap="square" tIns="72000" bIns="72000">
            <a:spAutoFit/>
          </a:bodyPr>
          <a:lstStyle/>
          <a:p>
            <a:pPr algn="ctr"/>
            <a:r>
              <a:rPr lang="en-US" altLang="zh-CN" sz="1200" dirty="0">
                <a:latin typeface="PingFang SC Thin" panose="020B0200000000000000" pitchFamily="34" charset="-122"/>
                <a:ea typeface="PingFang SC Thin" panose="020B0200000000000000" pitchFamily="34" charset="-122"/>
              </a:rPr>
              <a:t>FNN</a:t>
            </a:r>
            <a:endParaRPr lang="zh-CN" altLang="en-US" sz="1200" dirty="0">
              <a:latin typeface="PingFang SC Thin" panose="020B0200000000000000" pitchFamily="34" charset="-122"/>
              <a:ea typeface="PingFang SC Thin" panose="020B0200000000000000" pitchFamily="34" charset="-122"/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00E09344-A572-D243-B729-66F73D8C213A}"/>
              </a:ext>
            </a:extLst>
          </p:cNvPr>
          <p:cNvSpPr/>
          <p:nvPr/>
        </p:nvSpPr>
        <p:spPr>
          <a:xfrm>
            <a:off x="7834669" y="4696886"/>
            <a:ext cx="1217220" cy="33007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9525">
            <a:solidFill>
              <a:schemeClr val="tx1"/>
            </a:solidFill>
          </a:ln>
        </p:spPr>
        <p:txBody>
          <a:bodyPr wrap="square" tIns="72000" bIns="72000">
            <a:spAutoFit/>
          </a:bodyPr>
          <a:lstStyle/>
          <a:p>
            <a:pPr algn="ctr"/>
            <a:r>
              <a:rPr lang="en-US" altLang="zh-CN" sz="1200" dirty="0">
                <a:latin typeface="PingFang SC Thin" panose="020B0200000000000000" pitchFamily="34" charset="-122"/>
                <a:ea typeface="PingFang SC Thin" panose="020B0200000000000000" pitchFamily="34" charset="-122"/>
              </a:rPr>
              <a:t>AFM</a:t>
            </a:r>
            <a:endParaRPr lang="zh-CN" altLang="en-US" sz="1200" dirty="0">
              <a:latin typeface="PingFang SC Thin" panose="020B0200000000000000" pitchFamily="34" charset="-122"/>
              <a:ea typeface="PingFang SC Thin" panose="020B0200000000000000" pitchFamily="34" charset="-122"/>
            </a:endParaRP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D39A9DCC-DAD7-C744-844B-5EDA32F18D60}"/>
              </a:ext>
            </a:extLst>
          </p:cNvPr>
          <p:cNvSpPr/>
          <p:nvPr/>
        </p:nvSpPr>
        <p:spPr>
          <a:xfrm>
            <a:off x="9500903" y="4696886"/>
            <a:ext cx="1217220" cy="33007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9525">
            <a:solidFill>
              <a:schemeClr val="tx1"/>
            </a:solidFill>
          </a:ln>
        </p:spPr>
        <p:txBody>
          <a:bodyPr wrap="square" tIns="72000" bIns="72000">
            <a:spAutoFit/>
          </a:bodyPr>
          <a:lstStyle/>
          <a:p>
            <a:pPr algn="ctr"/>
            <a:r>
              <a:rPr lang="en-US" altLang="zh-CN" sz="1200" dirty="0">
                <a:latin typeface="PingFang SC Thin" panose="020B0200000000000000" pitchFamily="34" charset="-122"/>
                <a:ea typeface="PingFang SC Thin" panose="020B0200000000000000" pitchFamily="34" charset="-122"/>
              </a:rPr>
              <a:t>NFM</a:t>
            </a:r>
            <a:endParaRPr lang="zh-CN" altLang="en-US" sz="1200" dirty="0">
              <a:latin typeface="PingFang SC Thin" panose="020B0200000000000000" pitchFamily="34" charset="-122"/>
              <a:ea typeface="PingFang SC Thin" panose="020B0200000000000000" pitchFamily="34" charset="-122"/>
            </a:endParaRPr>
          </a:p>
        </p:txBody>
      </p:sp>
      <p:cxnSp>
        <p:nvCxnSpPr>
          <p:cNvPr id="49" name="直线箭头连接符 10">
            <a:extLst>
              <a:ext uri="{FF2B5EF4-FFF2-40B4-BE49-F238E27FC236}">
                <a16:creationId xmlns:a16="http://schemas.microsoft.com/office/drawing/2014/main" id="{D0D84025-FDBD-F542-BBDD-DF9ACA1490A8}"/>
              </a:ext>
            </a:extLst>
          </p:cNvPr>
          <p:cNvCxnSpPr>
            <a:cxnSpLocks/>
            <a:stCxn id="10" idx="2"/>
            <a:endCxn id="9" idx="0"/>
          </p:cNvCxnSpPr>
          <p:nvPr/>
        </p:nvCxnSpPr>
        <p:spPr>
          <a:xfrm>
            <a:off x="6253417" y="4008322"/>
            <a:ext cx="731499" cy="688564"/>
          </a:xfrm>
          <a:prstGeom prst="straightConnector1">
            <a:avLst/>
          </a:prstGeom>
          <a:ln w="9525">
            <a:solidFill>
              <a:schemeClr val="bg2">
                <a:lumMod val="90000"/>
              </a:schemeClr>
            </a:solidFill>
            <a:headEnd w="lg" len="lg"/>
            <a:tailEnd type="triangle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直线箭头连接符 10">
            <a:extLst>
              <a:ext uri="{FF2B5EF4-FFF2-40B4-BE49-F238E27FC236}">
                <a16:creationId xmlns:a16="http://schemas.microsoft.com/office/drawing/2014/main" id="{4DF3B75A-5871-6D44-86FF-86E492A27858}"/>
              </a:ext>
            </a:extLst>
          </p:cNvPr>
          <p:cNvCxnSpPr>
            <a:cxnSpLocks/>
            <a:stCxn id="10" idx="2"/>
            <a:endCxn id="8" idx="0"/>
          </p:cNvCxnSpPr>
          <p:nvPr/>
        </p:nvCxnSpPr>
        <p:spPr>
          <a:xfrm flipH="1">
            <a:off x="5425925" y="4008322"/>
            <a:ext cx="827492" cy="688564"/>
          </a:xfrm>
          <a:prstGeom prst="straightConnector1">
            <a:avLst/>
          </a:prstGeom>
          <a:ln w="9525">
            <a:solidFill>
              <a:schemeClr val="bg2">
                <a:lumMod val="90000"/>
              </a:schemeClr>
            </a:solidFill>
            <a:headEnd w="lg" len="lg"/>
            <a:tailEnd type="triangle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直线箭头连接符 10">
            <a:extLst>
              <a:ext uri="{FF2B5EF4-FFF2-40B4-BE49-F238E27FC236}">
                <a16:creationId xmlns:a16="http://schemas.microsoft.com/office/drawing/2014/main" id="{183083D9-A97D-8F46-8114-99D340FA8402}"/>
              </a:ext>
            </a:extLst>
          </p:cNvPr>
          <p:cNvCxnSpPr>
            <a:cxnSpLocks/>
            <a:stCxn id="43" idx="2"/>
            <a:endCxn id="10" idx="0"/>
          </p:cNvCxnSpPr>
          <p:nvPr/>
        </p:nvCxnSpPr>
        <p:spPr>
          <a:xfrm flipH="1">
            <a:off x="6253417" y="3107963"/>
            <a:ext cx="1408639" cy="570287"/>
          </a:xfrm>
          <a:prstGeom prst="straightConnector1">
            <a:avLst/>
          </a:prstGeom>
          <a:ln w="9525">
            <a:solidFill>
              <a:schemeClr val="bg2">
                <a:lumMod val="90000"/>
              </a:schemeClr>
            </a:solidFill>
            <a:headEnd w="lg" len="lg"/>
            <a:tailEnd type="triangle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直线箭头连接符 10">
            <a:extLst>
              <a:ext uri="{FF2B5EF4-FFF2-40B4-BE49-F238E27FC236}">
                <a16:creationId xmlns:a16="http://schemas.microsoft.com/office/drawing/2014/main" id="{4D1C852E-2F10-4A47-8832-0A756716C9DF}"/>
              </a:ext>
            </a:extLst>
          </p:cNvPr>
          <p:cNvCxnSpPr>
            <a:cxnSpLocks/>
            <a:stCxn id="39" idx="2"/>
            <a:endCxn id="43" idx="0"/>
          </p:cNvCxnSpPr>
          <p:nvPr/>
        </p:nvCxnSpPr>
        <p:spPr>
          <a:xfrm>
            <a:off x="7662056" y="2310499"/>
            <a:ext cx="0" cy="467392"/>
          </a:xfrm>
          <a:prstGeom prst="straightConnector1">
            <a:avLst/>
          </a:prstGeom>
          <a:ln w="9525">
            <a:solidFill>
              <a:schemeClr val="bg2">
                <a:lumMod val="90000"/>
              </a:schemeClr>
            </a:solidFill>
            <a:headEnd w="lg" len="lg"/>
            <a:tailEnd type="triangle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直线箭头连接符 10">
            <a:extLst>
              <a:ext uri="{FF2B5EF4-FFF2-40B4-BE49-F238E27FC236}">
                <a16:creationId xmlns:a16="http://schemas.microsoft.com/office/drawing/2014/main" id="{51C957FA-1448-C747-BB9B-F10FB29FB08E}"/>
              </a:ext>
            </a:extLst>
          </p:cNvPr>
          <p:cNvCxnSpPr>
            <a:cxnSpLocks/>
            <a:stCxn id="39" idx="1"/>
            <a:endCxn id="40" idx="3"/>
          </p:cNvCxnSpPr>
          <p:nvPr/>
        </p:nvCxnSpPr>
        <p:spPr>
          <a:xfrm flipH="1" flipV="1">
            <a:off x="5127057" y="2017365"/>
            <a:ext cx="1423038" cy="4988"/>
          </a:xfrm>
          <a:prstGeom prst="straightConnector1">
            <a:avLst/>
          </a:prstGeom>
          <a:ln w="9525">
            <a:solidFill>
              <a:schemeClr val="bg2">
                <a:lumMod val="90000"/>
              </a:schemeClr>
            </a:solidFill>
            <a:headEnd w="lg" len="lg"/>
            <a:tailEnd type="triangle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直线箭头连接符 10">
            <a:extLst>
              <a:ext uri="{FF2B5EF4-FFF2-40B4-BE49-F238E27FC236}">
                <a16:creationId xmlns:a16="http://schemas.microsoft.com/office/drawing/2014/main" id="{34E72E6A-A79E-0D47-BFDB-8343FBD69C13}"/>
              </a:ext>
            </a:extLst>
          </p:cNvPr>
          <p:cNvCxnSpPr>
            <a:cxnSpLocks/>
            <a:stCxn id="40" idx="2"/>
            <a:endCxn id="42" idx="0"/>
          </p:cNvCxnSpPr>
          <p:nvPr/>
        </p:nvCxnSpPr>
        <p:spPr>
          <a:xfrm flipH="1">
            <a:off x="4512492" y="2182401"/>
            <a:ext cx="5955" cy="592991"/>
          </a:xfrm>
          <a:prstGeom prst="straightConnector1">
            <a:avLst/>
          </a:prstGeom>
          <a:ln w="9525">
            <a:solidFill>
              <a:schemeClr val="bg2">
                <a:lumMod val="90000"/>
              </a:schemeClr>
            </a:solidFill>
            <a:headEnd w="lg" len="lg"/>
            <a:tailEnd type="triangle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直线箭头连接符 10">
            <a:extLst>
              <a:ext uri="{FF2B5EF4-FFF2-40B4-BE49-F238E27FC236}">
                <a16:creationId xmlns:a16="http://schemas.microsoft.com/office/drawing/2014/main" id="{33F432FC-8613-B647-AC67-159CCA9274DC}"/>
              </a:ext>
            </a:extLst>
          </p:cNvPr>
          <p:cNvCxnSpPr>
            <a:cxnSpLocks/>
          </p:cNvCxnSpPr>
          <p:nvPr/>
        </p:nvCxnSpPr>
        <p:spPr>
          <a:xfrm>
            <a:off x="10108033" y="870626"/>
            <a:ext cx="606784" cy="0"/>
          </a:xfrm>
          <a:prstGeom prst="straightConnector1">
            <a:avLst/>
          </a:prstGeom>
          <a:ln w="9525">
            <a:solidFill>
              <a:schemeClr val="bg2">
                <a:lumMod val="90000"/>
              </a:schemeClr>
            </a:solidFill>
            <a:headEnd w="lg" len="lg"/>
            <a:tailEnd type="triangle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直线箭头连接符 10">
            <a:extLst>
              <a:ext uri="{FF2B5EF4-FFF2-40B4-BE49-F238E27FC236}">
                <a16:creationId xmlns:a16="http://schemas.microsoft.com/office/drawing/2014/main" id="{176FF5D1-7D43-7943-B299-B8C2857E22F7}"/>
              </a:ext>
            </a:extLst>
          </p:cNvPr>
          <p:cNvCxnSpPr>
            <a:cxnSpLocks/>
            <a:stCxn id="39" idx="3"/>
            <a:endCxn id="44" idx="1"/>
          </p:cNvCxnSpPr>
          <p:nvPr/>
        </p:nvCxnSpPr>
        <p:spPr>
          <a:xfrm>
            <a:off x="8774016" y="2022353"/>
            <a:ext cx="1938022" cy="485134"/>
          </a:xfrm>
          <a:prstGeom prst="straightConnector1">
            <a:avLst/>
          </a:prstGeom>
          <a:ln w="9525">
            <a:solidFill>
              <a:schemeClr val="bg2">
                <a:lumMod val="90000"/>
              </a:schemeClr>
            </a:solidFill>
            <a:headEnd w="lg" len="lg"/>
            <a:tailEnd type="triangle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直线箭头连接符 10">
            <a:extLst>
              <a:ext uri="{FF2B5EF4-FFF2-40B4-BE49-F238E27FC236}">
                <a16:creationId xmlns:a16="http://schemas.microsoft.com/office/drawing/2014/main" id="{9D0563DA-1744-CD43-A2BA-24A45C8556E4}"/>
              </a:ext>
            </a:extLst>
          </p:cNvPr>
          <p:cNvCxnSpPr>
            <a:cxnSpLocks/>
            <a:stCxn id="39" idx="3"/>
            <a:endCxn id="41" idx="1"/>
          </p:cNvCxnSpPr>
          <p:nvPr/>
        </p:nvCxnSpPr>
        <p:spPr>
          <a:xfrm flipV="1">
            <a:off x="8774016" y="1706419"/>
            <a:ext cx="1938022" cy="315934"/>
          </a:xfrm>
          <a:prstGeom prst="straightConnector1">
            <a:avLst/>
          </a:prstGeom>
          <a:ln w="9525">
            <a:solidFill>
              <a:schemeClr val="bg2">
                <a:lumMod val="90000"/>
              </a:schemeClr>
            </a:solidFill>
            <a:headEnd w="lg" len="lg"/>
            <a:tailEnd type="triangle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" name="直线箭头连接符 10">
            <a:extLst>
              <a:ext uri="{FF2B5EF4-FFF2-40B4-BE49-F238E27FC236}">
                <a16:creationId xmlns:a16="http://schemas.microsoft.com/office/drawing/2014/main" id="{56F1B130-A37C-2741-A221-948F5F9D5EAC}"/>
              </a:ext>
            </a:extLst>
          </p:cNvPr>
          <p:cNvCxnSpPr>
            <a:cxnSpLocks/>
            <a:stCxn id="39" idx="0"/>
            <a:endCxn id="38" idx="2"/>
          </p:cNvCxnSpPr>
          <p:nvPr/>
        </p:nvCxnSpPr>
        <p:spPr>
          <a:xfrm flipV="1">
            <a:off x="7662056" y="1035662"/>
            <a:ext cx="1625092" cy="698544"/>
          </a:xfrm>
          <a:prstGeom prst="straightConnector1">
            <a:avLst/>
          </a:prstGeom>
          <a:ln w="9525">
            <a:solidFill>
              <a:schemeClr val="bg2">
                <a:lumMod val="90000"/>
              </a:schemeClr>
            </a:solidFill>
            <a:headEnd w="lg" len="lg"/>
            <a:tailEnd type="triangle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直线箭头连接符 10">
            <a:extLst>
              <a:ext uri="{FF2B5EF4-FFF2-40B4-BE49-F238E27FC236}">
                <a16:creationId xmlns:a16="http://schemas.microsoft.com/office/drawing/2014/main" id="{FBD56F7B-BF2A-B34F-B98F-5492B923CEA6}"/>
              </a:ext>
            </a:extLst>
          </p:cNvPr>
          <p:cNvCxnSpPr>
            <a:cxnSpLocks/>
            <a:stCxn id="39" idx="0"/>
            <a:endCxn id="12" idx="2"/>
          </p:cNvCxnSpPr>
          <p:nvPr/>
        </p:nvCxnSpPr>
        <p:spPr>
          <a:xfrm flipV="1">
            <a:off x="7662056" y="1035662"/>
            <a:ext cx="0" cy="698544"/>
          </a:xfrm>
          <a:prstGeom prst="straightConnector1">
            <a:avLst/>
          </a:prstGeom>
          <a:ln w="9525">
            <a:solidFill>
              <a:schemeClr val="bg2">
                <a:lumMod val="90000"/>
              </a:schemeClr>
            </a:solidFill>
            <a:headEnd w="lg" len="lg"/>
            <a:tailEnd type="triangle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直线箭头连接符 10">
            <a:extLst>
              <a:ext uri="{FF2B5EF4-FFF2-40B4-BE49-F238E27FC236}">
                <a16:creationId xmlns:a16="http://schemas.microsoft.com/office/drawing/2014/main" id="{BEBB00D2-98B4-1D4A-952C-9A6A83D88BFC}"/>
              </a:ext>
            </a:extLst>
          </p:cNvPr>
          <p:cNvCxnSpPr>
            <a:cxnSpLocks/>
            <a:stCxn id="11" idx="2"/>
            <a:endCxn id="45" idx="0"/>
          </p:cNvCxnSpPr>
          <p:nvPr/>
        </p:nvCxnSpPr>
        <p:spPr>
          <a:xfrm flipH="1">
            <a:off x="8443279" y="4008322"/>
            <a:ext cx="843870" cy="688564"/>
          </a:xfrm>
          <a:prstGeom prst="straightConnector1">
            <a:avLst/>
          </a:prstGeom>
          <a:ln w="9525">
            <a:solidFill>
              <a:schemeClr val="bg2">
                <a:lumMod val="90000"/>
              </a:schemeClr>
            </a:solidFill>
            <a:headEnd w="lg" len="lg"/>
            <a:tailEnd type="triangle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直线箭头连接符 10">
            <a:extLst>
              <a:ext uri="{FF2B5EF4-FFF2-40B4-BE49-F238E27FC236}">
                <a16:creationId xmlns:a16="http://schemas.microsoft.com/office/drawing/2014/main" id="{2E7EED5A-48D6-674D-88E0-415E5D21B8EA}"/>
              </a:ext>
            </a:extLst>
          </p:cNvPr>
          <p:cNvCxnSpPr>
            <a:cxnSpLocks/>
            <a:stCxn id="43" idx="2"/>
            <a:endCxn id="11" idx="0"/>
          </p:cNvCxnSpPr>
          <p:nvPr/>
        </p:nvCxnSpPr>
        <p:spPr>
          <a:xfrm>
            <a:off x="7662056" y="3107963"/>
            <a:ext cx="1625093" cy="570287"/>
          </a:xfrm>
          <a:prstGeom prst="straightConnector1">
            <a:avLst/>
          </a:prstGeom>
          <a:ln w="9525">
            <a:solidFill>
              <a:schemeClr val="bg2">
                <a:lumMod val="90000"/>
              </a:schemeClr>
            </a:solidFill>
            <a:headEnd w="lg" len="lg"/>
            <a:tailEnd type="triangle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直线箭头连接符 10">
            <a:extLst>
              <a:ext uri="{FF2B5EF4-FFF2-40B4-BE49-F238E27FC236}">
                <a16:creationId xmlns:a16="http://schemas.microsoft.com/office/drawing/2014/main" id="{C43E42D9-F895-DE4F-8EDA-A155D4DE98C9}"/>
              </a:ext>
            </a:extLst>
          </p:cNvPr>
          <p:cNvCxnSpPr>
            <a:cxnSpLocks/>
            <a:stCxn id="11" idx="2"/>
            <a:endCxn id="46" idx="0"/>
          </p:cNvCxnSpPr>
          <p:nvPr/>
        </p:nvCxnSpPr>
        <p:spPr>
          <a:xfrm>
            <a:off x="9287149" y="4008322"/>
            <a:ext cx="822364" cy="688564"/>
          </a:xfrm>
          <a:prstGeom prst="straightConnector1">
            <a:avLst/>
          </a:prstGeom>
          <a:ln w="9525">
            <a:solidFill>
              <a:schemeClr val="bg2">
                <a:lumMod val="90000"/>
              </a:schemeClr>
            </a:solidFill>
            <a:headEnd w="lg" len="lg"/>
            <a:tailEnd type="triangle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直线箭头连接符 10">
            <a:extLst>
              <a:ext uri="{FF2B5EF4-FFF2-40B4-BE49-F238E27FC236}">
                <a16:creationId xmlns:a16="http://schemas.microsoft.com/office/drawing/2014/main" id="{B834C454-8039-B045-8402-D66B57F723CD}"/>
              </a:ext>
            </a:extLst>
          </p:cNvPr>
          <p:cNvCxnSpPr>
            <a:cxnSpLocks/>
            <a:stCxn id="7" idx="1"/>
            <a:endCxn id="9" idx="2"/>
          </p:cNvCxnSpPr>
          <p:nvPr/>
        </p:nvCxnSpPr>
        <p:spPr>
          <a:xfrm flipH="1" flipV="1">
            <a:off x="6984916" y="5026958"/>
            <a:ext cx="1693622" cy="828316"/>
          </a:xfrm>
          <a:prstGeom prst="straightConnector1">
            <a:avLst/>
          </a:prstGeom>
          <a:ln w="9525">
            <a:solidFill>
              <a:schemeClr val="bg2">
                <a:lumMod val="90000"/>
              </a:schemeClr>
            </a:solidFill>
            <a:prstDash val="dash"/>
            <a:headEnd w="lg" len="lg"/>
            <a:tailEnd type="triangle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直线箭头连接符 10">
            <a:extLst>
              <a:ext uri="{FF2B5EF4-FFF2-40B4-BE49-F238E27FC236}">
                <a16:creationId xmlns:a16="http://schemas.microsoft.com/office/drawing/2014/main" id="{B00D2351-284D-D141-A9C4-4CAFA34417C2}"/>
              </a:ext>
            </a:extLst>
          </p:cNvPr>
          <p:cNvCxnSpPr>
            <a:cxnSpLocks/>
            <a:stCxn id="7" idx="3"/>
            <a:endCxn id="44" idx="2"/>
          </p:cNvCxnSpPr>
          <p:nvPr/>
        </p:nvCxnSpPr>
        <p:spPr>
          <a:xfrm flipV="1">
            <a:off x="9895758" y="2672523"/>
            <a:ext cx="1424890" cy="3182751"/>
          </a:xfrm>
          <a:prstGeom prst="bentConnector2">
            <a:avLst/>
          </a:prstGeom>
          <a:ln w="9525">
            <a:solidFill>
              <a:schemeClr val="bg2">
                <a:lumMod val="90000"/>
              </a:schemeClr>
            </a:solidFill>
            <a:prstDash val="dash"/>
            <a:headEnd w="lg" len="lg"/>
            <a:tailEnd type="triangle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直线箭头连接符 10">
            <a:extLst>
              <a:ext uri="{FF2B5EF4-FFF2-40B4-BE49-F238E27FC236}">
                <a16:creationId xmlns:a16="http://schemas.microsoft.com/office/drawing/2014/main" id="{502B7D16-12C4-6243-B431-3E69F5EF92A5}"/>
              </a:ext>
            </a:extLst>
          </p:cNvPr>
          <p:cNvCxnSpPr>
            <a:cxnSpLocks/>
            <a:stCxn id="7" idx="0"/>
            <a:endCxn id="46" idx="2"/>
          </p:cNvCxnSpPr>
          <p:nvPr/>
        </p:nvCxnSpPr>
        <p:spPr>
          <a:xfrm flipV="1">
            <a:off x="9287148" y="5026958"/>
            <a:ext cx="822365" cy="647891"/>
          </a:xfrm>
          <a:prstGeom prst="straightConnector1">
            <a:avLst/>
          </a:prstGeom>
          <a:ln w="9525">
            <a:solidFill>
              <a:schemeClr val="bg2">
                <a:lumMod val="90000"/>
              </a:schemeClr>
            </a:solidFill>
            <a:prstDash val="dash"/>
            <a:headEnd w="lg" len="lg"/>
            <a:tailEnd type="triangle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直线箭头连接符 10">
            <a:extLst>
              <a:ext uri="{FF2B5EF4-FFF2-40B4-BE49-F238E27FC236}">
                <a16:creationId xmlns:a16="http://schemas.microsoft.com/office/drawing/2014/main" id="{B6124F7B-44F5-814B-955F-3BBE30A3B899}"/>
              </a:ext>
            </a:extLst>
          </p:cNvPr>
          <p:cNvCxnSpPr>
            <a:cxnSpLocks/>
            <a:stCxn id="7" idx="0"/>
            <a:endCxn id="45" idx="2"/>
          </p:cNvCxnSpPr>
          <p:nvPr/>
        </p:nvCxnSpPr>
        <p:spPr>
          <a:xfrm flipH="1" flipV="1">
            <a:off x="8443279" y="5026958"/>
            <a:ext cx="843869" cy="647891"/>
          </a:xfrm>
          <a:prstGeom prst="straightConnector1">
            <a:avLst/>
          </a:prstGeom>
          <a:ln w="9525">
            <a:solidFill>
              <a:schemeClr val="bg2">
                <a:lumMod val="90000"/>
              </a:schemeClr>
            </a:solidFill>
            <a:prstDash val="dash"/>
            <a:headEnd w="lg" len="lg"/>
            <a:tailEnd type="triangle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5346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45DAEE58-6BD9-8E4E-A797-1199E09905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7690" y="503125"/>
            <a:ext cx="3484245" cy="5574792"/>
          </a:xfrm>
          <a:prstGeom prst="rect">
            <a:avLst/>
          </a:prstGeom>
        </p:spPr>
      </p:pic>
      <p:sp>
        <p:nvSpPr>
          <p:cNvPr id="47" name="矩形 46">
            <a:extLst>
              <a:ext uri="{FF2B5EF4-FFF2-40B4-BE49-F238E27FC236}">
                <a16:creationId xmlns:a16="http://schemas.microsoft.com/office/drawing/2014/main" id="{ED168D66-2550-E048-B4FE-693CC5802686}"/>
              </a:ext>
            </a:extLst>
          </p:cNvPr>
          <p:cNvSpPr/>
          <p:nvPr/>
        </p:nvSpPr>
        <p:spPr>
          <a:xfrm>
            <a:off x="5715018" y="743945"/>
            <a:ext cx="2175035" cy="211203"/>
          </a:xfrm>
          <a:prstGeom prst="rect">
            <a:avLst/>
          </a:prstGeom>
          <a:ln w="9525">
            <a:noFill/>
          </a:ln>
        </p:spPr>
        <p:txBody>
          <a:bodyPr wrap="square" tIns="36000" bIns="36000">
            <a:spAutoFit/>
          </a:bodyPr>
          <a:lstStyle/>
          <a:p>
            <a:r>
              <a:rPr lang="en-US" altLang="zh-CN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SC Thin" panose="020B0200000000000000" pitchFamily="34" charset="-122"/>
                <a:ea typeface="PingFang SC Thin" panose="020B0200000000000000" pitchFamily="34" charset="-122"/>
              </a:rPr>
              <a:t>1992</a:t>
            </a:r>
            <a:r>
              <a:rPr lang="zh-CN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SC Thin" panose="020B0200000000000000" pitchFamily="34" charset="-122"/>
                <a:ea typeface="PingFang SC Thin" panose="020B0200000000000000" pitchFamily="34" charset="-122"/>
              </a:rPr>
              <a:t>年 </a:t>
            </a:r>
            <a:r>
              <a:rPr lang="en-US" altLang="zh-CN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SC Thin" panose="020B0200000000000000" pitchFamily="34" charset="-122"/>
                <a:ea typeface="PingFang SC Thin" panose="020B0200000000000000" pitchFamily="34" charset="-122"/>
              </a:rPr>
              <a:t>Xerox</a:t>
            </a:r>
            <a:r>
              <a:rPr lang="zh-CN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SC Thin" panose="020B0200000000000000" pitchFamily="34" charset="-122"/>
                <a:ea typeface="PingFang SC Thin" panose="020B0200000000000000" pitchFamily="34" charset="-122"/>
              </a:rPr>
              <a:t>研究中心 协同过滤算法</a:t>
            </a:r>
            <a:endParaRPr lang="en-US" altLang="zh-CN" sz="900" dirty="0">
              <a:solidFill>
                <a:schemeClr val="tx1">
                  <a:lumMod val="75000"/>
                  <a:lumOff val="25000"/>
                </a:schemeClr>
              </a:solidFill>
              <a:latin typeface="PingFang SC Thin" panose="020B0200000000000000" pitchFamily="34" charset="-122"/>
              <a:ea typeface="PingFang SC Thin" panose="020B0200000000000000" pitchFamily="34" charset="-122"/>
            </a:endParaRP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FD3862A8-8DA4-044A-B10E-D0114C84C5D7}"/>
              </a:ext>
            </a:extLst>
          </p:cNvPr>
          <p:cNvSpPr/>
          <p:nvPr/>
        </p:nvSpPr>
        <p:spPr>
          <a:xfrm>
            <a:off x="5715018" y="1038707"/>
            <a:ext cx="2175035" cy="211203"/>
          </a:xfrm>
          <a:prstGeom prst="rect">
            <a:avLst/>
          </a:prstGeom>
          <a:ln w="9525">
            <a:noFill/>
          </a:ln>
        </p:spPr>
        <p:txBody>
          <a:bodyPr wrap="square" tIns="36000" bIns="36000">
            <a:spAutoFit/>
          </a:bodyPr>
          <a:lstStyle/>
          <a:p>
            <a:r>
              <a:rPr lang="en-US" altLang="zh-CN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SC Thin" panose="020B0200000000000000" pitchFamily="34" charset="-122"/>
                <a:ea typeface="PingFang SC Thin" panose="020B0200000000000000" pitchFamily="34" charset="-122"/>
              </a:rPr>
              <a:t>2003</a:t>
            </a:r>
            <a:r>
              <a:rPr lang="zh-CN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SC Thin" panose="020B0200000000000000" pitchFamily="34" charset="-122"/>
                <a:ea typeface="PingFang SC Thin" panose="020B0200000000000000" pitchFamily="34" charset="-122"/>
              </a:rPr>
              <a:t>年 亚马逊 </a:t>
            </a:r>
            <a:r>
              <a:rPr lang="en-US" altLang="zh-CN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ingFang SC Thin" panose="020B0200000000000000" pitchFamily="34" charset="-122"/>
                <a:ea typeface="PingFang SC Thin" panose="020B0200000000000000" pitchFamily="34" charset="-122"/>
              </a:rPr>
              <a:t>ItemCF</a:t>
            </a:r>
            <a:endParaRPr lang="en-US" altLang="zh-CN" sz="900" dirty="0">
              <a:solidFill>
                <a:schemeClr val="tx1">
                  <a:lumMod val="75000"/>
                  <a:lumOff val="25000"/>
                </a:schemeClr>
              </a:solidFill>
              <a:latin typeface="PingFang SC Thin" panose="020B0200000000000000" pitchFamily="34" charset="-122"/>
              <a:ea typeface="PingFang SC Thin" panose="020B0200000000000000" pitchFamily="34" charset="-122"/>
            </a:endParaRPr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C3CA0277-9730-D543-902D-BF15D40E5F57}"/>
              </a:ext>
            </a:extLst>
          </p:cNvPr>
          <p:cNvSpPr/>
          <p:nvPr/>
        </p:nvSpPr>
        <p:spPr>
          <a:xfrm>
            <a:off x="5715018" y="1333469"/>
            <a:ext cx="2175035" cy="211203"/>
          </a:xfrm>
          <a:prstGeom prst="rect">
            <a:avLst/>
          </a:prstGeom>
          <a:ln w="9525">
            <a:noFill/>
          </a:ln>
        </p:spPr>
        <p:txBody>
          <a:bodyPr wrap="square" tIns="36000" bIns="36000">
            <a:spAutoFit/>
          </a:bodyPr>
          <a:lstStyle/>
          <a:p>
            <a:r>
              <a:rPr lang="en-US" altLang="zh-CN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SC Thin" panose="020B0200000000000000" pitchFamily="34" charset="-122"/>
                <a:ea typeface="PingFang SC Thin" panose="020B0200000000000000" pitchFamily="34" charset="-122"/>
              </a:rPr>
              <a:t>2006</a:t>
            </a:r>
            <a:r>
              <a:rPr lang="zh-CN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SC Thin" panose="020B0200000000000000" pitchFamily="34" charset="-122"/>
                <a:ea typeface="PingFang SC Thin" panose="020B0200000000000000" pitchFamily="34" charset="-122"/>
              </a:rPr>
              <a:t>年 </a:t>
            </a:r>
            <a:r>
              <a:rPr lang="en-US" altLang="zh-CN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SC Thin" panose="020B0200000000000000" pitchFamily="34" charset="-122"/>
                <a:ea typeface="PingFang SC Thin" panose="020B0200000000000000" pitchFamily="34" charset="-122"/>
              </a:rPr>
              <a:t>Netflix</a:t>
            </a:r>
            <a:r>
              <a:rPr lang="zh-CN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SC Thin" panose="020B0200000000000000" pitchFamily="34" charset="-122"/>
                <a:ea typeface="PingFang SC Thin" panose="020B0200000000000000" pitchFamily="34" charset="-122"/>
              </a:rPr>
              <a:t> </a:t>
            </a:r>
            <a:r>
              <a:rPr lang="en-US" altLang="zh-CN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SC Thin" panose="020B0200000000000000" pitchFamily="34" charset="-122"/>
                <a:ea typeface="PingFang SC Thin" panose="020B0200000000000000" pitchFamily="34" charset="-122"/>
              </a:rPr>
              <a:t>Prize</a:t>
            </a:r>
            <a:r>
              <a:rPr lang="zh-CN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SC Thin" panose="020B0200000000000000" pitchFamily="34" charset="-122"/>
                <a:ea typeface="PingFang SC Thin" panose="020B0200000000000000" pitchFamily="34" charset="-122"/>
              </a:rPr>
              <a:t> 矩阵分解模型</a:t>
            </a:r>
            <a:endParaRPr lang="en-US" altLang="zh-CN" sz="900" dirty="0">
              <a:solidFill>
                <a:schemeClr val="tx1">
                  <a:lumMod val="75000"/>
                  <a:lumOff val="25000"/>
                </a:schemeClr>
              </a:solidFill>
              <a:latin typeface="PingFang SC Thin" panose="020B0200000000000000" pitchFamily="34" charset="-122"/>
              <a:ea typeface="PingFang SC Thin" panose="020B0200000000000000" pitchFamily="34" charset="-122"/>
            </a:endParaRPr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289A78E4-126D-584E-B188-6EF89D95787F}"/>
              </a:ext>
            </a:extLst>
          </p:cNvPr>
          <p:cNvSpPr/>
          <p:nvPr/>
        </p:nvSpPr>
        <p:spPr>
          <a:xfrm>
            <a:off x="5715018" y="1628231"/>
            <a:ext cx="2175035" cy="211203"/>
          </a:xfrm>
          <a:prstGeom prst="rect">
            <a:avLst/>
          </a:prstGeom>
          <a:ln w="9525">
            <a:noFill/>
          </a:ln>
        </p:spPr>
        <p:txBody>
          <a:bodyPr wrap="square" tIns="36000" bIns="36000">
            <a:spAutoFit/>
          </a:bodyPr>
          <a:lstStyle/>
          <a:p>
            <a:r>
              <a:rPr lang="en-US" altLang="zh-CN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SC Thin" panose="020B0200000000000000" pitchFamily="34" charset="-122"/>
                <a:ea typeface="PingFang SC Thin" panose="020B0200000000000000" pitchFamily="34" charset="-122"/>
              </a:rPr>
              <a:t>2010</a:t>
            </a:r>
            <a:r>
              <a:rPr lang="zh-CN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SC Thin" panose="020B0200000000000000" pitchFamily="34" charset="-122"/>
                <a:ea typeface="PingFang SC Thin" panose="020B0200000000000000" pitchFamily="34" charset="-122"/>
              </a:rPr>
              <a:t>年 大阪大学 </a:t>
            </a:r>
            <a:r>
              <a:rPr lang="en-US" altLang="zh-CN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SC Thin" panose="020B0200000000000000" pitchFamily="34" charset="-122"/>
                <a:ea typeface="PingFang SC Thin" panose="020B0200000000000000" pitchFamily="34" charset="-122"/>
              </a:rPr>
              <a:t>FM</a:t>
            </a:r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0330F458-FF46-704A-BAB7-D71C9FC21287}"/>
              </a:ext>
            </a:extLst>
          </p:cNvPr>
          <p:cNvSpPr/>
          <p:nvPr/>
        </p:nvSpPr>
        <p:spPr>
          <a:xfrm>
            <a:off x="5715018" y="1922993"/>
            <a:ext cx="2175035" cy="211203"/>
          </a:xfrm>
          <a:prstGeom prst="rect">
            <a:avLst/>
          </a:prstGeom>
          <a:ln w="9525">
            <a:noFill/>
          </a:ln>
        </p:spPr>
        <p:txBody>
          <a:bodyPr wrap="square" tIns="36000" bIns="36000">
            <a:spAutoFit/>
          </a:bodyPr>
          <a:lstStyle/>
          <a:p>
            <a:r>
              <a:rPr lang="en-US" altLang="zh-CN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SC Thin" panose="020B0200000000000000" pitchFamily="34" charset="-122"/>
                <a:ea typeface="PingFang SC Thin" panose="020B0200000000000000" pitchFamily="34" charset="-122"/>
              </a:rPr>
              <a:t>2013</a:t>
            </a:r>
            <a:r>
              <a:rPr lang="zh-CN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SC Thin" panose="020B0200000000000000" pitchFamily="34" charset="-122"/>
                <a:ea typeface="PingFang SC Thin" panose="020B0200000000000000" pitchFamily="34" charset="-122"/>
              </a:rPr>
              <a:t>年 谷歌 </a:t>
            </a:r>
            <a:r>
              <a:rPr lang="en-US" altLang="zh-CN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SC Thin" panose="020B0200000000000000" pitchFamily="34" charset="-122"/>
                <a:ea typeface="PingFang SC Thin" panose="020B0200000000000000" pitchFamily="34" charset="-122"/>
              </a:rPr>
              <a:t>FTRL</a:t>
            </a:r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69E8DF6B-64E3-814C-8FD0-E2FD5D975748}"/>
              </a:ext>
            </a:extLst>
          </p:cNvPr>
          <p:cNvSpPr/>
          <p:nvPr/>
        </p:nvSpPr>
        <p:spPr>
          <a:xfrm>
            <a:off x="5715018" y="2217755"/>
            <a:ext cx="2175035" cy="211203"/>
          </a:xfrm>
          <a:prstGeom prst="rect">
            <a:avLst/>
          </a:prstGeom>
          <a:ln w="9525">
            <a:noFill/>
          </a:ln>
        </p:spPr>
        <p:txBody>
          <a:bodyPr wrap="square" tIns="36000" bIns="36000">
            <a:spAutoFit/>
          </a:bodyPr>
          <a:lstStyle/>
          <a:p>
            <a:r>
              <a:rPr lang="en-US" altLang="zh-CN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SC Thin" panose="020B0200000000000000" pitchFamily="34" charset="-122"/>
                <a:ea typeface="PingFang SC Thin" panose="020B0200000000000000" pitchFamily="34" charset="-122"/>
              </a:rPr>
              <a:t>2013</a:t>
            </a:r>
            <a:r>
              <a:rPr lang="zh-CN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SC Thin" panose="020B0200000000000000" pitchFamily="34" charset="-122"/>
                <a:ea typeface="PingFang SC Thin" panose="020B0200000000000000" pitchFamily="34" charset="-122"/>
              </a:rPr>
              <a:t>年 谷歌 </a:t>
            </a:r>
            <a:r>
              <a:rPr lang="en-US" altLang="zh-CN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SC Thin" panose="020B0200000000000000" pitchFamily="34" charset="-122"/>
                <a:ea typeface="PingFang SC Thin" panose="020B0200000000000000" pitchFamily="34" charset="-122"/>
              </a:rPr>
              <a:t>Word2vec</a:t>
            </a:r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E9DA1A0C-6D3E-7B40-8235-4CADDB233939}"/>
              </a:ext>
            </a:extLst>
          </p:cNvPr>
          <p:cNvSpPr/>
          <p:nvPr/>
        </p:nvSpPr>
        <p:spPr>
          <a:xfrm>
            <a:off x="5715018" y="2512517"/>
            <a:ext cx="2175035" cy="211203"/>
          </a:xfrm>
          <a:prstGeom prst="rect">
            <a:avLst/>
          </a:prstGeom>
          <a:ln w="9525">
            <a:noFill/>
          </a:ln>
        </p:spPr>
        <p:txBody>
          <a:bodyPr wrap="square" tIns="36000" bIns="36000">
            <a:spAutoFit/>
          </a:bodyPr>
          <a:lstStyle/>
          <a:p>
            <a:r>
              <a:rPr lang="zh-CN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SC Thin" panose="020B0200000000000000" pitchFamily="34" charset="-122"/>
                <a:ea typeface="PingFang SC Thin" panose="020B0200000000000000" pitchFamily="34" charset="-122"/>
              </a:rPr>
              <a:t>年</a:t>
            </a:r>
            <a:endParaRPr lang="en-US" altLang="zh-CN" sz="900" dirty="0">
              <a:solidFill>
                <a:schemeClr val="tx1">
                  <a:lumMod val="75000"/>
                  <a:lumOff val="25000"/>
                </a:schemeClr>
              </a:solidFill>
              <a:latin typeface="PingFang SC Thin" panose="020B0200000000000000" pitchFamily="34" charset="-122"/>
              <a:ea typeface="PingFang SC Thin" panose="020B0200000000000000" pitchFamily="34" charset="-122"/>
            </a:endParaRPr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0E65253F-C809-9448-8B07-AB783CFFA8A0}"/>
              </a:ext>
            </a:extLst>
          </p:cNvPr>
          <p:cNvSpPr/>
          <p:nvPr/>
        </p:nvSpPr>
        <p:spPr>
          <a:xfrm>
            <a:off x="5715018" y="2723720"/>
            <a:ext cx="2175035" cy="211203"/>
          </a:xfrm>
          <a:prstGeom prst="rect">
            <a:avLst/>
          </a:prstGeom>
          <a:ln w="9525">
            <a:noFill/>
          </a:ln>
        </p:spPr>
        <p:txBody>
          <a:bodyPr wrap="square" tIns="36000" bIns="36000">
            <a:spAutoFit/>
          </a:bodyPr>
          <a:lstStyle/>
          <a:p>
            <a:r>
              <a:rPr lang="zh-CN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SC Thin" panose="020B0200000000000000" pitchFamily="34" charset="-122"/>
                <a:ea typeface="PingFang SC Thin" panose="020B0200000000000000" pitchFamily="34" charset="-122"/>
              </a:rPr>
              <a:t>年</a:t>
            </a:r>
            <a:endParaRPr lang="en-US" altLang="zh-CN" sz="900" dirty="0">
              <a:solidFill>
                <a:schemeClr val="tx1">
                  <a:lumMod val="75000"/>
                  <a:lumOff val="25000"/>
                </a:schemeClr>
              </a:solidFill>
              <a:latin typeface="PingFang SC Thin" panose="020B0200000000000000" pitchFamily="34" charset="-122"/>
              <a:ea typeface="PingFang SC Thin" panose="020B0200000000000000" pitchFamily="34" charset="-122"/>
            </a:endParaRPr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55A8646C-EB49-FE44-9091-F8BE87D58568}"/>
              </a:ext>
            </a:extLst>
          </p:cNvPr>
          <p:cNvSpPr/>
          <p:nvPr/>
        </p:nvSpPr>
        <p:spPr>
          <a:xfrm>
            <a:off x="5715018" y="2934923"/>
            <a:ext cx="2175035" cy="211203"/>
          </a:xfrm>
          <a:prstGeom prst="rect">
            <a:avLst/>
          </a:prstGeom>
          <a:ln w="9525">
            <a:noFill/>
          </a:ln>
        </p:spPr>
        <p:txBody>
          <a:bodyPr wrap="square" tIns="36000" bIns="36000">
            <a:spAutoFit/>
          </a:bodyPr>
          <a:lstStyle/>
          <a:p>
            <a:r>
              <a:rPr lang="zh-CN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SC Thin" panose="020B0200000000000000" pitchFamily="34" charset="-122"/>
                <a:ea typeface="PingFang SC Thin" panose="020B0200000000000000" pitchFamily="34" charset="-122"/>
              </a:rPr>
              <a:t>年</a:t>
            </a:r>
            <a:endParaRPr lang="en-US" altLang="zh-CN" sz="900" dirty="0">
              <a:solidFill>
                <a:schemeClr val="tx1">
                  <a:lumMod val="75000"/>
                  <a:lumOff val="25000"/>
                </a:schemeClr>
              </a:solidFill>
              <a:latin typeface="PingFang SC Thin" panose="020B0200000000000000" pitchFamily="34" charset="-122"/>
              <a:ea typeface="PingFang SC Thin" panose="020B0200000000000000" pitchFamily="34" charset="-122"/>
            </a:endParaRPr>
          </a:p>
        </p:txBody>
      </p:sp>
      <p:sp>
        <p:nvSpPr>
          <p:cNvPr id="67" name="矩形 66">
            <a:extLst>
              <a:ext uri="{FF2B5EF4-FFF2-40B4-BE49-F238E27FC236}">
                <a16:creationId xmlns:a16="http://schemas.microsoft.com/office/drawing/2014/main" id="{B19F12DB-A586-334A-B847-244C6694EDA0}"/>
              </a:ext>
            </a:extLst>
          </p:cNvPr>
          <p:cNvSpPr/>
          <p:nvPr/>
        </p:nvSpPr>
        <p:spPr>
          <a:xfrm>
            <a:off x="5715018" y="3146126"/>
            <a:ext cx="2175035" cy="211203"/>
          </a:xfrm>
          <a:prstGeom prst="rect">
            <a:avLst/>
          </a:prstGeom>
          <a:ln w="9525">
            <a:noFill/>
          </a:ln>
        </p:spPr>
        <p:txBody>
          <a:bodyPr wrap="square" tIns="36000" bIns="36000">
            <a:spAutoFit/>
          </a:bodyPr>
          <a:lstStyle/>
          <a:p>
            <a:r>
              <a:rPr lang="zh-CN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SC Thin" panose="020B0200000000000000" pitchFamily="34" charset="-122"/>
                <a:ea typeface="PingFang SC Thin" panose="020B0200000000000000" pitchFamily="34" charset="-122"/>
              </a:rPr>
              <a:t>年</a:t>
            </a:r>
            <a:endParaRPr lang="en-US" altLang="zh-CN" sz="900" dirty="0">
              <a:solidFill>
                <a:schemeClr val="tx1">
                  <a:lumMod val="75000"/>
                  <a:lumOff val="25000"/>
                </a:schemeClr>
              </a:solidFill>
              <a:latin typeface="PingFang SC Thin" panose="020B0200000000000000" pitchFamily="34" charset="-122"/>
              <a:ea typeface="PingFang SC Thin" panose="020B0200000000000000" pitchFamily="34" charset="-122"/>
            </a:endParaRPr>
          </a:p>
        </p:txBody>
      </p:sp>
      <p:sp>
        <p:nvSpPr>
          <p:cNvPr id="68" name="矩形 67">
            <a:extLst>
              <a:ext uri="{FF2B5EF4-FFF2-40B4-BE49-F238E27FC236}">
                <a16:creationId xmlns:a16="http://schemas.microsoft.com/office/drawing/2014/main" id="{4DB67609-0E46-344F-9985-04B3C43BC99B}"/>
              </a:ext>
            </a:extLst>
          </p:cNvPr>
          <p:cNvSpPr/>
          <p:nvPr/>
        </p:nvSpPr>
        <p:spPr>
          <a:xfrm>
            <a:off x="5715018" y="3357329"/>
            <a:ext cx="2175035" cy="211203"/>
          </a:xfrm>
          <a:prstGeom prst="rect">
            <a:avLst/>
          </a:prstGeom>
          <a:ln w="9525">
            <a:noFill/>
          </a:ln>
        </p:spPr>
        <p:txBody>
          <a:bodyPr wrap="square" tIns="36000" bIns="36000">
            <a:spAutoFit/>
          </a:bodyPr>
          <a:lstStyle/>
          <a:p>
            <a:r>
              <a:rPr lang="zh-CN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SC Thin" panose="020B0200000000000000" pitchFamily="34" charset="-122"/>
                <a:ea typeface="PingFang SC Thin" panose="020B0200000000000000" pitchFamily="34" charset="-122"/>
              </a:rPr>
              <a:t>年</a:t>
            </a:r>
            <a:endParaRPr lang="en-US" altLang="zh-CN" sz="900" dirty="0">
              <a:solidFill>
                <a:schemeClr val="tx1">
                  <a:lumMod val="75000"/>
                  <a:lumOff val="25000"/>
                </a:schemeClr>
              </a:solidFill>
              <a:latin typeface="PingFang SC Thin" panose="020B0200000000000000" pitchFamily="34" charset="-122"/>
              <a:ea typeface="PingFang SC Thin" panose="020B0200000000000000" pitchFamily="34" charset="-122"/>
            </a:endParaRPr>
          </a:p>
        </p:txBody>
      </p:sp>
      <p:sp>
        <p:nvSpPr>
          <p:cNvPr id="72" name="矩形 71">
            <a:extLst>
              <a:ext uri="{FF2B5EF4-FFF2-40B4-BE49-F238E27FC236}">
                <a16:creationId xmlns:a16="http://schemas.microsoft.com/office/drawing/2014/main" id="{5846CB21-EE28-E047-8572-1B99A0362462}"/>
              </a:ext>
            </a:extLst>
          </p:cNvPr>
          <p:cNvSpPr/>
          <p:nvPr/>
        </p:nvSpPr>
        <p:spPr>
          <a:xfrm>
            <a:off x="5715018" y="3568532"/>
            <a:ext cx="2175035" cy="211203"/>
          </a:xfrm>
          <a:prstGeom prst="rect">
            <a:avLst/>
          </a:prstGeom>
          <a:ln w="9525">
            <a:noFill/>
          </a:ln>
        </p:spPr>
        <p:txBody>
          <a:bodyPr wrap="square" tIns="36000" bIns="36000">
            <a:spAutoFit/>
          </a:bodyPr>
          <a:lstStyle/>
          <a:p>
            <a:r>
              <a:rPr lang="zh-CN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SC Thin" panose="020B0200000000000000" pitchFamily="34" charset="-122"/>
                <a:ea typeface="PingFang SC Thin" panose="020B0200000000000000" pitchFamily="34" charset="-122"/>
              </a:rPr>
              <a:t>年</a:t>
            </a:r>
            <a:endParaRPr lang="en-US" altLang="zh-CN" sz="900" dirty="0">
              <a:solidFill>
                <a:schemeClr val="tx1">
                  <a:lumMod val="75000"/>
                  <a:lumOff val="25000"/>
                </a:schemeClr>
              </a:solidFill>
              <a:latin typeface="PingFang SC Thin" panose="020B0200000000000000" pitchFamily="34" charset="-122"/>
              <a:ea typeface="PingFang SC Thin" panose="020B0200000000000000" pitchFamily="34" charset="-122"/>
            </a:endParaRP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D1814286-AF96-C64B-A3C9-DC0878E81E61}"/>
              </a:ext>
            </a:extLst>
          </p:cNvPr>
          <p:cNvSpPr/>
          <p:nvPr/>
        </p:nvSpPr>
        <p:spPr>
          <a:xfrm>
            <a:off x="5715018" y="3779735"/>
            <a:ext cx="2175035" cy="211203"/>
          </a:xfrm>
          <a:prstGeom prst="rect">
            <a:avLst/>
          </a:prstGeom>
          <a:ln w="9525">
            <a:noFill/>
          </a:ln>
        </p:spPr>
        <p:txBody>
          <a:bodyPr wrap="square" tIns="36000" bIns="36000">
            <a:spAutoFit/>
          </a:bodyPr>
          <a:lstStyle/>
          <a:p>
            <a:r>
              <a:rPr lang="zh-CN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SC Thin" panose="020B0200000000000000" pitchFamily="34" charset="-122"/>
                <a:ea typeface="PingFang SC Thin" panose="020B0200000000000000" pitchFamily="34" charset="-122"/>
              </a:rPr>
              <a:t>年</a:t>
            </a:r>
            <a:endParaRPr lang="en-US" altLang="zh-CN" sz="900" dirty="0">
              <a:solidFill>
                <a:schemeClr val="tx1">
                  <a:lumMod val="75000"/>
                  <a:lumOff val="25000"/>
                </a:schemeClr>
              </a:solidFill>
              <a:latin typeface="PingFang SC Thin" panose="020B0200000000000000" pitchFamily="34" charset="-122"/>
              <a:ea typeface="PingFang SC Thin" panose="020B02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1083415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custom"/>
  <p:tag name="KSO_WM_TEMPLATE_INDEX" val="2018455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custom"/>
  <p:tag name="KSO_WM_TEMPLATE_INDEX" val="2018455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OPIC_DEFAULT" val="1"/>
  <p:tag name="KSO_WM_TEMPLATE_JOB_ID" val="2"/>
  <p:tag name="KSO_WM_TEMPLATE_SCENE_ID" val="1"/>
  <p:tag name="KSO_WM_TEMPLATE_OUTLINE_ID" val="15"/>
  <p:tag name="KSO_WM_TEMPLATE_TOPIC_ID" val="2869567"/>
  <p:tag name="KSO_WM_BEAUTIFY_FLAG" val="#wm#"/>
  <p:tag name="KSO_WM_TAG_VERSION" val="1.0"/>
  <p:tag name="KSO_WM_TEMPLATE_INDEX" val="20184553"/>
  <p:tag name="KSO_WM_TEMPLATE_CATEGORY" val="custom"/>
  <p:tag name="KSO_WM_TEMPLATE_THUMBS_INDEX" val="1、6、10、14、20、26、27、28、29、31"/>
</p:tagLst>
</file>

<file path=ppt/theme/theme1.xml><?xml version="1.0" encoding="utf-8"?>
<a:theme xmlns:a="http://schemas.openxmlformats.org/drawingml/2006/main" name="Office 主题">
  <a:themeElements>
    <a:clrScheme name="自定义 214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361</Words>
  <Application>Microsoft Macintosh PowerPoint</Application>
  <PresentationFormat>宽屏</PresentationFormat>
  <Paragraphs>155</Paragraphs>
  <Slides>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20" baseType="lpstr">
      <vt:lpstr>Microsoft YaHei Light</vt:lpstr>
      <vt:lpstr>PINGFANG SC LIGHT</vt:lpstr>
      <vt:lpstr>PINGFANG SC LIGHT</vt:lpstr>
      <vt:lpstr>PINGFANG SC SEMIBOLD</vt:lpstr>
      <vt:lpstr>PingFang SC Thin</vt:lpstr>
      <vt:lpstr>PINGFANG SC ULTRALIGHT</vt:lpstr>
      <vt:lpstr>微软雅黑</vt:lpstr>
      <vt:lpstr>微软雅黑</vt:lpstr>
      <vt:lpstr>系统字体常规体</vt:lpstr>
      <vt:lpstr>黑体</vt:lpstr>
      <vt:lpstr>Arial</vt:lpstr>
      <vt:lpstr>Calibri</vt:lpstr>
      <vt:lpstr>Cambria Math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198</cp:revision>
  <dcterms:created xsi:type="dcterms:W3CDTF">2018-03-01T02:03:00Z</dcterms:created>
  <dcterms:modified xsi:type="dcterms:W3CDTF">2021-05-30T05:27:21Z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2052-10.1.0.7520</vt:lpwstr>
  </property>
</Properties>
</file>